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70" r:id="rId3"/>
    <p:sldId id="315" r:id="rId4"/>
    <p:sldId id="314" r:id="rId5"/>
    <p:sldId id="378" r:id="rId6"/>
    <p:sldId id="341" r:id="rId7"/>
    <p:sldId id="381" r:id="rId8"/>
    <p:sldId id="379" r:id="rId9"/>
    <p:sldId id="377" r:id="rId10"/>
    <p:sldId id="380" r:id="rId11"/>
    <p:sldId id="347" r:id="rId12"/>
    <p:sldId id="366" r:id="rId13"/>
    <p:sldId id="367" r:id="rId14"/>
    <p:sldId id="360" r:id="rId15"/>
    <p:sldId id="363" r:id="rId16"/>
    <p:sldId id="369" r:id="rId17"/>
    <p:sldId id="368" r:id="rId18"/>
    <p:sldId id="364" r:id="rId19"/>
    <p:sldId id="365" r:id="rId20"/>
    <p:sldId id="361" r:id="rId21"/>
    <p:sldId id="362" r:id="rId22"/>
    <p:sldId id="371" r:id="rId23"/>
    <p:sldId id="372" r:id="rId24"/>
    <p:sldId id="373" r:id="rId25"/>
    <p:sldId id="374" r:id="rId26"/>
    <p:sldId id="375" r:id="rId27"/>
    <p:sldId id="376" r:id="rId28"/>
    <p:sldId id="382" r:id="rId29"/>
    <p:sldId id="383" r:id="rId30"/>
    <p:sldId id="384" r:id="rId31"/>
    <p:sldId id="385" r:id="rId32"/>
    <p:sldId id="386" r:id="rId33"/>
    <p:sldId id="387" r:id="rId34"/>
    <p:sldId id="342" r:id="rId35"/>
    <p:sldId id="357" r:id="rId36"/>
    <p:sldId id="358" r:id="rId37"/>
    <p:sldId id="359" r:id="rId38"/>
    <p:sldId id="32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 userDrawn="1">
          <p15:clr>
            <a:srgbClr val="A4A3A4"/>
          </p15:clr>
        </p15:guide>
        <p15:guide id="2" pos="31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77"/>
    <p:restoredTop sz="77718" autoAdjust="0"/>
  </p:normalViewPr>
  <p:slideViewPr>
    <p:cSldViewPr snapToGrid="0" snapToObjects="1">
      <p:cViewPr varScale="1">
        <p:scale>
          <a:sx n="39" d="100"/>
          <a:sy n="39" d="100"/>
        </p:scale>
        <p:origin x="96" y="904"/>
      </p:cViewPr>
      <p:guideLst>
        <p:guide orient="horz" pos="73"/>
        <p:guide pos="31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1793E-C1B4-6A40-AD01-71D613AEAE0B}" type="datetimeFigureOut">
              <a:rPr kumimoji="1" lang="ja-JP" altLang="en-US" smtClean="0"/>
              <a:t>2018/1/31</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36DD31-CDC4-6E48-BC19-C8497CB9C430}" type="slidenum">
              <a:rPr kumimoji="1" lang="ja-JP" altLang="en-US" smtClean="0"/>
              <a:t>‹#›</a:t>
            </a:fld>
            <a:endParaRPr kumimoji="1" lang="ja-JP" altLang="en-US"/>
          </a:p>
        </p:txBody>
      </p:sp>
    </p:spTree>
    <p:extLst>
      <p:ext uri="{BB962C8B-B14F-4D97-AF65-F5344CB8AC3E}">
        <p14:creationId xmlns:p14="http://schemas.microsoft.com/office/powerpoint/2010/main" val="103671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3A346-FEDB-BF4B-A0FA-332C20871016}" type="datetimeFigureOut">
              <a:rPr kumimoji="1" lang="ja-JP" altLang="en-US" smtClean="0"/>
              <a:t>2018/1/31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FB262-1AE8-E14F-8620-8021C4CD87D9}" type="slidenum">
              <a:rPr kumimoji="1" lang="ja-JP" altLang="en-US" smtClean="0"/>
              <a:t>‹#›</a:t>
            </a:fld>
            <a:endParaRPr kumimoji="1" lang="ja-JP" altLang="en-US"/>
          </a:p>
        </p:txBody>
      </p:sp>
    </p:spTree>
    <p:extLst>
      <p:ext uri="{BB962C8B-B14F-4D97-AF65-F5344CB8AC3E}">
        <p14:creationId xmlns:p14="http://schemas.microsoft.com/office/powerpoint/2010/main" val="12902342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1</a:t>
            </a:fld>
            <a:endParaRPr kumimoji="1" lang="ja-JP" altLang="en-US"/>
          </a:p>
        </p:txBody>
      </p:sp>
    </p:spTree>
    <p:extLst>
      <p:ext uri="{BB962C8B-B14F-4D97-AF65-F5344CB8AC3E}">
        <p14:creationId xmlns:p14="http://schemas.microsoft.com/office/powerpoint/2010/main" val="1775982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データのダウンロード、解答の投稿が可能。</a:t>
            </a:r>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36</a:t>
            </a:fld>
            <a:endParaRPr kumimoji="1" lang="ja-JP" altLang="en-US"/>
          </a:p>
        </p:txBody>
      </p:sp>
    </p:spTree>
    <p:extLst>
      <p:ext uri="{BB962C8B-B14F-4D97-AF65-F5344CB8AC3E}">
        <p14:creationId xmlns:p14="http://schemas.microsoft.com/office/powerpoint/2010/main" val="2806696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スクリプトをフォークすることにより、モデルの訓練、修正、評価、提出ファイルの作成、ダウンロードが可能。</a:t>
            </a:r>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37</a:t>
            </a:fld>
            <a:endParaRPr kumimoji="1" lang="ja-JP" altLang="en-US"/>
          </a:p>
        </p:txBody>
      </p:sp>
    </p:spTree>
    <p:extLst>
      <p:ext uri="{BB962C8B-B14F-4D97-AF65-F5344CB8AC3E}">
        <p14:creationId xmlns:p14="http://schemas.microsoft.com/office/powerpoint/2010/main" val="3126645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38</a:t>
            </a:fld>
            <a:endParaRPr kumimoji="1" lang="ja-JP" altLang="en-US"/>
          </a:p>
        </p:txBody>
      </p:sp>
    </p:spTree>
    <p:extLst>
      <p:ext uri="{BB962C8B-B14F-4D97-AF65-F5344CB8AC3E}">
        <p14:creationId xmlns:p14="http://schemas.microsoft.com/office/powerpoint/2010/main" val="88010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2</a:t>
            </a:fld>
            <a:endParaRPr kumimoji="1" lang="ja-JP" altLang="en-US"/>
          </a:p>
        </p:txBody>
      </p:sp>
    </p:spTree>
    <p:extLst>
      <p:ext uri="{BB962C8B-B14F-4D97-AF65-F5344CB8AC3E}">
        <p14:creationId xmlns:p14="http://schemas.microsoft.com/office/powerpoint/2010/main" val="157382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3</a:t>
            </a:fld>
            <a:endParaRPr kumimoji="1" lang="ja-JP" altLang="en-US"/>
          </a:p>
        </p:txBody>
      </p:sp>
    </p:spTree>
    <p:extLst>
      <p:ext uri="{BB962C8B-B14F-4D97-AF65-F5344CB8AC3E}">
        <p14:creationId xmlns:p14="http://schemas.microsoft.com/office/powerpoint/2010/main" val="132708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自動運転等への影響</a:t>
            </a:r>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11</a:t>
            </a:fld>
            <a:endParaRPr kumimoji="1" lang="ja-JP" altLang="en-US"/>
          </a:p>
        </p:txBody>
      </p:sp>
    </p:spTree>
    <p:extLst>
      <p:ext uri="{BB962C8B-B14F-4D97-AF65-F5344CB8AC3E}">
        <p14:creationId xmlns:p14="http://schemas.microsoft.com/office/powerpoint/2010/main" val="168999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この実験では</a:t>
            </a:r>
            <a:r>
              <a:rPr kumimoji="1" lang="en-US" altLang="ja-JP" sz="1200" b="0" i="0" kern="1200" dirty="0">
                <a:solidFill>
                  <a:schemeClr val="tx1"/>
                </a:solidFill>
                <a:effectLst/>
                <a:latin typeface="+mn-lt"/>
                <a:ea typeface="+mn-ea"/>
                <a:cs typeface="+mn-cs"/>
              </a:rPr>
              <a:t>logistic regression</a:t>
            </a:r>
            <a:r>
              <a:rPr kumimoji="1" lang="ja-JP" altLang="en-US" sz="1200" b="0" i="0" kern="1200" dirty="0">
                <a:solidFill>
                  <a:schemeClr val="tx1"/>
                </a:solidFill>
                <a:effectLst/>
                <a:latin typeface="+mn-lt"/>
                <a:ea typeface="+mn-ea"/>
                <a:cs typeface="+mn-cs"/>
              </a:rPr>
              <a:t>を使って</a:t>
            </a:r>
            <a:r>
              <a:rPr kumimoji="1" lang="en-US" altLang="ja-JP" sz="1200" b="0" i="0" kern="1200" dirty="0">
                <a:solidFill>
                  <a:schemeClr val="tx1"/>
                </a:solidFill>
                <a:effectLst/>
                <a:latin typeface="+mn-lt"/>
                <a:ea typeface="+mn-ea"/>
                <a:cs typeface="+mn-cs"/>
              </a:rPr>
              <a:t>MNIST</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」と「</a:t>
            </a:r>
            <a:r>
              <a:rPr kumimoji="1" lang="en-US" altLang="ja-JP" sz="1200" b="0" i="0" kern="1200" dirty="0">
                <a:solidFill>
                  <a:schemeClr val="tx1"/>
                </a:solidFill>
                <a:effectLst/>
                <a:latin typeface="+mn-lt"/>
                <a:ea typeface="+mn-ea"/>
                <a:cs typeface="+mn-cs"/>
              </a:rPr>
              <a:t>7</a:t>
            </a:r>
            <a:r>
              <a:rPr kumimoji="1" lang="ja-JP" altLang="en-US" sz="1200" b="0" i="0" kern="1200" dirty="0">
                <a:solidFill>
                  <a:schemeClr val="tx1"/>
                </a:solidFill>
                <a:effectLst/>
                <a:latin typeface="+mn-lt"/>
                <a:ea typeface="+mn-ea"/>
                <a:cs typeface="+mn-cs"/>
              </a:rPr>
              <a:t>」に分類しています。元々はエラー率</a:t>
            </a:r>
            <a:r>
              <a:rPr kumimoji="1" lang="en-US" altLang="ja-JP" sz="1200" b="0" i="0" kern="1200" dirty="0">
                <a:solidFill>
                  <a:schemeClr val="tx1"/>
                </a:solidFill>
                <a:effectLst/>
                <a:latin typeface="+mn-lt"/>
                <a:ea typeface="+mn-ea"/>
                <a:cs typeface="+mn-cs"/>
              </a:rPr>
              <a:t>1.6%</a:t>
            </a:r>
            <a:r>
              <a:rPr kumimoji="1" lang="ja-JP" altLang="en-US" sz="1200" b="0" i="0" kern="1200" dirty="0">
                <a:solidFill>
                  <a:schemeClr val="tx1"/>
                </a:solidFill>
                <a:effectLst/>
                <a:latin typeface="+mn-lt"/>
                <a:ea typeface="+mn-ea"/>
                <a:cs typeface="+mn-cs"/>
              </a:rPr>
              <a:t>で</a:t>
            </a: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と</a:t>
            </a:r>
            <a:r>
              <a:rPr kumimoji="1" lang="en-US" altLang="ja-JP" sz="1200" b="0" i="0" kern="1200" dirty="0">
                <a:solidFill>
                  <a:schemeClr val="tx1"/>
                </a:solidFill>
                <a:effectLst/>
                <a:latin typeface="+mn-lt"/>
                <a:ea typeface="+mn-ea"/>
                <a:cs typeface="+mn-cs"/>
              </a:rPr>
              <a:t>7</a:t>
            </a:r>
            <a:r>
              <a:rPr kumimoji="1" lang="ja-JP" altLang="en-US" sz="1200" b="0" i="0" kern="1200" dirty="0">
                <a:solidFill>
                  <a:schemeClr val="tx1"/>
                </a:solidFill>
                <a:effectLst/>
                <a:latin typeface="+mn-lt"/>
                <a:ea typeface="+mn-ea"/>
                <a:cs typeface="+mn-cs"/>
              </a:rPr>
              <a:t>に分類できていましたが、</a:t>
            </a:r>
            <a:r>
              <a:rPr kumimoji="1" lang="en-US" altLang="ja-JP" sz="1200" b="0" i="0" kern="1200" dirty="0">
                <a:solidFill>
                  <a:schemeClr val="tx1"/>
                </a:solidFill>
                <a:effectLst/>
                <a:latin typeface="+mn-lt"/>
                <a:ea typeface="+mn-ea"/>
                <a:cs typeface="+mn-cs"/>
              </a:rPr>
              <a:t>FGSM</a:t>
            </a:r>
            <a:r>
              <a:rPr kumimoji="1" lang="ja-JP" altLang="en-US" sz="1200" b="0" i="0" kern="1200" dirty="0">
                <a:solidFill>
                  <a:schemeClr val="tx1"/>
                </a:solidFill>
                <a:effectLst/>
                <a:latin typeface="+mn-lt"/>
                <a:ea typeface="+mn-ea"/>
                <a:cs typeface="+mn-cs"/>
              </a:rPr>
              <a:t>により生成された</a:t>
            </a:r>
            <a:r>
              <a:rPr kumimoji="1" lang="en-US" altLang="ja-JP" sz="1200" b="0" i="0" kern="1200" dirty="0">
                <a:solidFill>
                  <a:schemeClr val="tx1"/>
                </a:solidFill>
                <a:effectLst/>
                <a:latin typeface="+mn-lt"/>
                <a:ea typeface="+mn-ea"/>
                <a:cs typeface="+mn-cs"/>
              </a:rPr>
              <a:t>adversarial example</a:t>
            </a:r>
            <a:r>
              <a:rPr kumimoji="1" lang="ja-JP" altLang="en-US" sz="1200" b="0" i="0" kern="1200" dirty="0">
                <a:solidFill>
                  <a:schemeClr val="tx1"/>
                </a:solidFill>
                <a:effectLst/>
                <a:latin typeface="+mn-lt"/>
                <a:ea typeface="+mn-ea"/>
                <a:cs typeface="+mn-cs"/>
              </a:rPr>
              <a:t>ではエラー率が</a:t>
            </a:r>
            <a:r>
              <a:rPr kumimoji="1" lang="en-US" altLang="ja-JP" sz="1200" b="0" i="0" kern="1200" dirty="0">
                <a:solidFill>
                  <a:schemeClr val="tx1"/>
                </a:solidFill>
                <a:effectLst/>
                <a:latin typeface="+mn-lt"/>
                <a:ea typeface="+mn-ea"/>
                <a:cs typeface="+mn-cs"/>
              </a:rPr>
              <a:t>99%</a:t>
            </a:r>
            <a:r>
              <a:rPr kumimoji="1" lang="ja-JP" altLang="en-US" sz="1200" b="0" i="0" kern="1200" dirty="0">
                <a:solidFill>
                  <a:schemeClr val="tx1"/>
                </a:solidFill>
                <a:effectLst/>
                <a:latin typeface="+mn-lt"/>
                <a:ea typeface="+mn-ea"/>
                <a:cs typeface="+mn-cs"/>
              </a:rPr>
              <a:t>になってしまっています。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21</a:t>
            </a:fld>
            <a:endParaRPr kumimoji="1" lang="ja-JP" altLang="en-US"/>
          </a:p>
        </p:txBody>
      </p:sp>
    </p:spTree>
    <p:extLst>
      <p:ext uri="{BB962C8B-B14F-4D97-AF65-F5344CB8AC3E}">
        <p14:creationId xmlns:p14="http://schemas.microsoft.com/office/powerpoint/2010/main" val="1894746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25</a:t>
            </a:fld>
            <a:endParaRPr kumimoji="1" lang="ja-JP" altLang="en-US"/>
          </a:p>
        </p:txBody>
      </p:sp>
    </p:spTree>
    <p:extLst>
      <p:ext uri="{BB962C8B-B14F-4D97-AF65-F5344CB8AC3E}">
        <p14:creationId xmlns:p14="http://schemas.microsoft.com/office/powerpoint/2010/main" val="338357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26</a:t>
            </a:fld>
            <a:endParaRPr kumimoji="1" lang="ja-JP" altLang="en-US"/>
          </a:p>
        </p:txBody>
      </p:sp>
    </p:spTree>
    <p:extLst>
      <p:ext uri="{BB962C8B-B14F-4D97-AF65-F5344CB8AC3E}">
        <p14:creationId xmlns:p14="http://schemas.microsoft.com/office/powerpoint/2010/main" val="1562195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defTabSz="914400">
              <a:spcBef>
                <a:spcPts val="0"/>
              </a:spcBef>
              <a:spcAft>
                <a:spcPts val="0"/>
              </a:spcAft>
              <a:buClrTx/>
              <a:buSzTx/>
              <a:buNone/>
            </a:pPr>
            <a:r>
              <a:rPr lang="en-US" altLang="ja-JP" sz="1200" i="1" dirty="0"/>
              <a:t>DNN(Deep Neural Network)</a:t>
            </a:r>
          </a:p>
          <a:p>
            <a:pPr marL="0" lvl="0" indent="0" defTabSz="914400">
              <a:spcBef>
                <a:spcPts val="0"/>
              </a:spcBef>
              <a:spcAft>
                <a:spcPts val="0"/>
              </a:spcAft>
              <a:buClrTx/>
              <a:buSzTx/>
              <a:buNone/>
            </a:pPr>
            <a:r>
              <a:rPr lang="en-US" altLang="ja-JP" sz="1200" i="1" dirty="0"/>
              <a:t>LR(</a:t>
            </a:r>
            <a:r>
              <a:rPr lang="en-US" altLang="ja-JP" sz="1200" i="1" dirty="0" err="1"/>
              <a:t>Loginstic</a:t>
            </a:r>
            <a:r>
              <a:rPr lang="en-US" altLang="ja-JP" sz="1200" i="1" dirty="0"/>
              <a:t> Regression)</a:t>
            </a:r>
          </a:p>
          <a:p>
            <a:pPr marL="0" lvl="0" indent="0" defTabSz="914400">
              <a:spcBef>
                <a:spcPts val="0"/>
              </a:spcBef>
              <a:spcAft>
                <a:spcPts val="0"/>
              </a:spcAft>
              <a:buClrTx/>
              <a:buSzTx/>
              <a:buNone/>
            </a:pPr>
            <a:r>
              <a:rPr lang="en-US" altLang="ja-JP" sz="1200" i="1" dirty="0"/>
              <a:t>SVM(support vector machine)</a:t>
            </a:r>
          </a:p>
          <a:p>
            <a:pPr marL="0" lvl="0" indent="0" defTabSz="914400">
              <a:spcBef>
                <a:spcPts val="0"/>
              </a:spcBef>
              <a:spcAft>
                <a:spcPts val="0"/>
              </a:spcAft>
              <a:buClrTx/>
              <a:buSzTx/>
              <a:buNone/>
            </a:pPr>
            <a:r>
              <a:rPr kumimoji="1" lang="en-US" altLang="ja-JP" sz="1200" b="0" i="0" kern="1200" dirty="0">
                <a:solidFill>
                  <a:schemeClr val="tx1"/>
                </a:solidFill>
                <a:effectLst/>
                <a:latin typeface="+mn-lt"/>
                <a:ea typeface="+mn-ea"/>
                <a:cs typeface="+mn-cs"/>
              </a:rPr>
              <a:t>DT (Decision Tree)</a:t>
            </a:r>
          </a:p>
          <a:p>
            <a:pPr marL="0" lvl="0" indent="0" defTabSz="914400">
              <a:spcBef>
                <a:spcPts val="0"/>
              </a:spcBef>
              <a:spcAft>
                <a:spcPts val="0"/>
              </a:spcAft>
              <a:buClrTx/>
              <a:buSzTx/>
              <a:buNone/>
            </a:pPr>
            <a:r>
              <a:rPr kumimoji="1" lang="en-US" altLang="ja-JP" sz="1200" b="0" i="0" kern="1200" dirty="0" err="1">
                <a:solidFill>
                  <a:schemeClr val="tx1"/>
                </a:solidFill>
                <a:effectLst/>
                <a:latin typeface="+mn-lt"/>
                <a:ea typeface="+mn-ea"/>
                <a:cs typeface="+mn-cs"/>
              </a:rPr>
              <a:t>kNN</a:t>
            </a:r>
            <a:r>
              <a:rPr kumimoji="1" lang="en-US" altLang="ja-JP" sz="1200" b="0" i="0" kern="1200" dirty="0">
                <a:solidFill>
                  <a:schemeClr val="tx1"/>
                </a:solidFill>
                <a:effectLst/>
                <a:latin typeface="+mn-lt"/>
                <a:ea typeface="+mn-ea"/>
                <a:cs typeface="+mn-cs"/>
              </a:rPr>
              <a:t>(k-nearest neighbor)</a:t>
            </a:r>
          </a:p>
          <a:p>
            <a:pPr marL="0" lvl="0" indent="0" defTabSz="914400">
              <a:spcBef>
                <a:spcPts val="0"/>
              </a:spcBef>
              <a:spcAft>
                <a:spcPts val="0"/>
              </a:spcAft>
              <a:buClrTx/>
              <a:buSzTx/>
              <a:buNone/>
            </a:pPr>
            <a:r>
              <a:rPr kumimoji="1" lang="en-US" altLang="ja-JP" sz="1200" b="0" i="0" kern="1200" dirty="0">
                <a:solidFill>
                  <a:schemeClr val="tx1"/>
                </a:solidFill>
                <a:effectLst/>
                <a:latin typeface="+mn-lt"/>
                <a:ea typeface="+mn-ea"/>
                <a:cs typeface="+mn-cs"/>
              </a:rPr>
              <a:t>Ens. </a:t>
            </a:r>
            <a:r>
              <a:rPr kumimoji="1" lang="ja-JP" altLang="en-US" sz="1200" b="0" i="0" kern="1200" dirty="0">
                <a:solidFill>
                  <a:schemeClr val="tx1"/>
                </a:solidFill>
                <a:effectLst/>
                <a:latin typeface="+mn-lt"/>
                <a:ea typeface="+mn-ea"/>
                <a:cs typeface="+mn-cs"/>
              </a:rPr>
              <a:t>各手法のアンサンブル</a:t>
            </a:r>
            <a:endParaRPr lang="en-US" altLang="ja-JP" sz="1200" dirty="0"/>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32</a:t>
            </a:fld>
            <a:endParaRPr kumimoji="1" lang="ja-JP" altLang="en-US"/>
          </a:p>
        </p:txBody>
      </p:sp>
    </p:spTree>
    <p:extLst>
      <p:ext uri="{BB962C8B-B14F-4D97-AF65-F5344CB8AC3E}">
        <p14:creationId xmlns:p14="http://schemas.microsoft.com/office/powerpoint/2010/main" val="315409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データのダウンロード、解答の投稿が可能。</a:t>
            </a:r>
          </a:p>
        </p:txBody>
      </p:sp>
      <p:sp>
        <p:nvSpPr>
          <p:cNvPr id="4" name="スライド番号プレースホルダー 3"/>
          <p:cNvSpPr>
            <a:spLocks noGrp="1"/>
          </p:cNvSpPr>
          <p:nvPr>
            <p:ph type="sldNum" sz="quarter" idx="10"/>
          </p:nvPr>
        </p:nvSpPr>
        <p:spPr/>
        <p:txBody>
          <a:bodyPr/>
          <a:lstStyle/>
          <a:p>
            <a:fld id="{0D2FB262-1AE8-E14F-8620-8021C4CD87D9}" type="slidenum">
              <a:rPr kumimoji="1" lang="ja-JP" altLang="en-US" smtClean="0"/>
              <a:t>35</a:t>
            </a:fld>
            <a:endParaRPr kumimoji="1" lang="ja-JP" altLang="en-US"/>
          </a:p>
        </p:txBody>
      </p:sp>
    </p:spTree>
    <p:extLst>
      <p:ext uri="{BB962C8B-B14F-4D97-AF65-F5344CB8AC3E}">
        <p14:creationId xmlns:p14="http://schemas.microsoft.com/office/powerpoint/2010/main" val="211842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dirty="0"/>
              <a:pPr/>
              <a:t>1/31/18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1/31/18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kumimoji="1" sz="4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70932" y="912235"/>
            <a:ext cx="8574622" cy="2616199"/>
          </a:xfrm>
        </p:spPr>
        <p:txBody>
          <a:bodyPr/>
          <a:lstStyle/>
          <a:p>
            <a:r>
              <a:rPr lang="ja-JP" altLang="en-US" dirty="0"/>
              <a:t>ディープラニング入門</a:t>
            </a:r>
            <a:br>
              <a:rPr lang="en-US" altLang="ja-JP" dirty="0"/>
            </a:br>
            <a:r>
              <a:rPr lang="ja-JP" altLang="en-US" dirty="0"/>
              <a:t>第１４回</a:t>
            </a:r>
            <a:endParaRPr kumimoji="1" lang="ja-JP" altLang="en-US" dirty="0"/>
          </a:p>
        </p:txBody>
      </p:sp>
    </p:spTree>
    <p:extLst>
      <p:ext uri="{BB962C8B-B14F-4D97-AF65-F5344CB8AC3E}">
        <p14:creationId xmlns:p14="http://schemas.microsoft.com/office/powerpoint/2010/main" val="89760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6643" y="615459"/>
            <a:ext cx="10018713" cy="1752599"/>
          </a:xfrm>
        </p:spPr>
        <p:txBody>
          <a:bodyPr/>
          <a:lstStyle/>
          <a:p>
            <a:r>
              <a:rPr lang="ja-JP" altLang="en-US" dirty="0"/>
              <a:t>敵対的サンプル（</a:t>
            </a:r>
            <a:r>
              <a:rPr lang="en-US" altLang="ja-JP" dirty="0"/>
              <a:t>adversarial examples</a:t>
            </a:r>
            <a:r>
              <a:rPr lang="ja-JP" altLang="en-US" dirty="0"/>
              <a:t>）</a:t>
            </a:r>
            <a:endParaRPr kumimoji="1" lang="ja-JP" altLang="en-US" dirty="0"/>
          </a:p>
        </p:txBody>
      </p:sp>
      <p:pic>
        <p:nvPicPr>
          <p:cNvPr id="11" name="図 10">
            <a:extLst>
              <a:ext uri="{FF2B5EF4-FFF2-40B4-BE49-F238E27FC236}">
                <a16:creationId xmlns:a16="http://schemas.microsoft.com/office/drawing/2014/main" id="{A722506E-E6E7-9344-BAF5-1CC2F7A1B54B}"/>
              </a:ext>
            </a:extLst>
          </p:cNvPr>
          <p:cNvPicPr>
            <a:picLocks noChangeAspect="1"/>
          </p:cNvPicPr>
          <p:nvPr/>
        </p:nvPicPr>
        <p:blipFill>
          <a:blip r:embed="rId2"/>
          <a:stretch>
            <a:fillRect/>
          </a:stretch>
        </p:blipFill>
        <p:spPr>
          <a:xfrm>
            <a:off x="518805" y="2633676"/>
            <a:ext cx="11269785" cy="2667000"/>
          </a:xfrm>
          <a:prstGeom prst="rect">
            <a:avLst/>
          </a:prstGeom>
        </p:spPr>
      </p:pic>
      <p:sp>
        <p:nvSpPr>
          <p:cNvPr id="12" name="テキスト ボックス 11">
            <a:extLst>
              <a:ext uri="{FF2B5EF4-FFF2-40B4-BE49-F238E27FC236}">
                <a16:creationId xmlns:a16="http://schemas.microsoft.com/office/drawing/2014/main" id="{4F666D93-9E0F-E744-AFCB-74D126864EA3}"/>
              </a:ext>
            </a:extLst>
          </p:cNvPr>
          <p:cNvSpPr txBox="1"/>
          <p:nvPr/>
        </p:nvSpPr>
        <p:spPr>
          <a:xfrm>
            <a:off x="9827906" y="2982816"/>
            <a:ext cx="504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sp>
        <p:nvSpPr>
          <p:cNvPr id="13" name="テキスト ボックス 12">
            <a:extLst>
              <a:ext uri="{FF2B5EF4-FFF2-40B4-BE49-F238E27FC236}">
                <a16:creationId xmlns:a16="http://schemas.microsoft.com/office/drawing/2014/main" id="{D24879A8-B818-6E40-80BC-7C1773F0F812}"/>
              </a:ext>
            </a:extLst>
          </p:cNvPr>
          <p:cNvSpPr txBox="1"/>
          <p:nvPr/>
        </p:nvSpPr>
        <p:spPr>
          <a:xfrm rot="10800000" flipV="1">
            <a:off x="9723318" y="4128138"/>
            <a:ext cx="640812" cy="400110"/>
          </a:xfrm>
          <a:prstGeom prst="rect">
            <a:avLst/>
          </a:prstGeom>
          <a:solidFill>
            <a:schemeClr val="bg1"/>
          </a:solidFill>
        </p:spPr>
        <p:txBody>
          <a:bodyPr wrap="square" rtlCol="0" anchor="ctr">
            <a:spAutoFit/>
          </a:bodyPr>
          <a:lstStyle/>
          <a:p>
            <a:pPr algn="ctr"/>
            <a:r>
              <a:rPr kumimoji="1" lang="en-US" altLang="ja-JP" sz="2000" dirty="0"/>
              <a:t>10%</a:t>
            </a:r>
            <a:endParaRPr kumimoji="1" lang="ja-JP" altLang="en-US" sz="2000" dirty="0"/>
          </a:p>
        </p:txBody>
      </p:sp>
      <p:sp>
        <p:nvSpPr>
          <p:cNvPr id="14" name="テキスト ボックス 13">
            <a:extLst>
              <a:ext uri="{FF2B5EF4-FFF2-40B4-BE49-F238E27FC236}">
                <a16:creationId xmlns:a16="http://schemas.microsoft.com/office/drawing/2014/main" id="{E71F7744-0F3D-BE40-A65D-66AD72F37D35}"/>
              </a:ext>
            </a:extLst>
          </p:cNvPr>
          <p:cNvSpPr txBox="1"/>
          <p:nvPr/>
        </p:nvSpPr>
        <p:spPr>
          <a:xfrm>
            <a:off x="9697918" y="4608870"/>
            <a:ext cx="756000" cy="461665"/>
          </a:xfrm>
          <a:prstGeom prst="rect">
            <a:avLst/>
          </a:prstGeom>
          <a:solidFill>
            <a:schemeClr val="bg1"/>
          </a:solidFill>
        </p:spPr>
        <p:txBody>
          <a:bodyPr wrap="square" rtlCol="0" anchor="ctr">
            <a:spAutoFit/>
          </a:bodyPr>
          <a:lstStyle/>
          <a:p>
            <a:pPr algn="ctr"/>
            <a:r>
              <a:rPr kumimoji="1" lang="en-US" altLang="ja-JP" sz="2400" dirty="0">
                <a:solidFill>
                  <a:srgbClr val="FF0000"/>
                </a:solidFill>
              </a:rPr>
              <a:t>90%</a:t>
            </a:r>
          </a:p>
        </p:txBody>
      </p:sp>
      <p:sp>
        <p:nvSpPr>
          <p:cNvPr id="15" name="テキスト ボックス 14">
            <a:extLst>
              <a:ext uri="{FF2B5EF4-FFF2-40B4-BE49-F238E27FC236}">
                <a16:creationId xmlns:a16="http://schemas.microsoft.com/office/drawing/2014/main" id="{D57A1915-31BC-B040-901B-D9A2E26437F7}"/>
              </a:ext>
            </a:extLst>
          </p:cNvPr>
          <p:cNvSpPr txBox="1"/>
          <p:nvPr/>
        </p:nvSpPr>
        <p:spPr>
          <a:xfrm>
            <a:off x="9697918" y="3516216"/>
            <a:ext cx="720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pic>
        <p:nvPicPr>
          <p:cNvPr id="4" name="図 3">
            <a:extLst>
              <a:ext uri="{FF2B5EF4-FFF2-40B4-BE49-F238E27FC236}">
                <a16:creationId xmlns:a16="http://schemas.microsoft.com/office/drawing/2014/main" id="{E85CB1C3-8C99-894F-828C-695F100D552A}"/>
              </a:ext>
            </a:extLst>
          </p:cNvPr>
          <p:cNvPicPr>
            <a:picLocks noChangeAspect="1"/>
          </p:cNvPicPr>
          <p:nvPr/>
        </p:nvPicPr>
        <p:blipFill>
          <a:blip r:embed="rId3"/>
          <a:stretch>
            <a:fillRect/>
          </a:stretch>
        </p:blipFill>
        <p:spPr>
          <a:xfrm>
            <a:off x="1840917" y="3109562"/>
            <a:ext cx="713638" cy="961429"/>
          </a:xfrm>
          <a:prstGeom prst="rect">
            <a:avLst/>
          </a:prstGeom>
        </p:spPr>
      </p:pic>
      <p:sp>
        <p:nvSpPr>
          <p:cNvPr id="16" name="乗算記号 15">
            <a:extLst>
              <a:ext uri="{FF2B5EF4-FFF2-40B4-BE49-F238E27FC236}">
                <a16:creationId xmlns:a16="http://schemas.microsoft.com/office/drawing/2014/main" id="{B36A28E2-67AC-FD4B-9637-DB9BD39A34BB}"/>
              </a:ext>
            </a:extLst>
          </p:cNvPr>
          <p:cNvSpPr/>
          <p:nvPr/>
        </p:nvSpPr>
        <p:spPr>
          <a:xfrm>
            <a:off x="10739718" y="4839702"/>
            <a:ext cx="1048872" cy="1192055"/>
          </a:xfrm>
          <a:prstGeom prst="mathMultiply">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8064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B60C482-D593-734E-84AC-20D5E2B83F92}"/>
              </a:ext>
            </a:extLst>
          </p:cNvPr>
          <p:cNvPicPr>
            <a:picLocks noChangeAspect="1"/>
          </p:cNvPicPr>
          <p:nvPr/>
        </p:nvPicPr>
        <p:blipFill>
          <a:blip r:embed="rId3"/>
          <a:stretch>
            <a:fillRect/>
          </a:stretch>
        </p:blipFill>
        <p:spPr>
          <a:xfrm>
            <a:off x="485775" y="418848"/>
            <a:ext cx="9870799" cy="5296152"/>
          </a:xfrm>
          <a:prstGeom prst="rect">
            <a:avLst/>
          </a:prstGeom>
        </p:spPr>
      </p:pic>
      <p:sp>
        <p:nvSpPr>
          <p:cNvPr id="9" name="テキスト ボックス 8">
            <a:extLst>
              <a:ext uri="{FF2B5EF4-FFF2-40B4-BE49-F238E27FC236}">
                <a16:creationId xmlns:a16="http://schemas.microsoft.com/office/drawing/2014/main" id="{D741A68A-5AAD-8E42-BA7A-FCD8A4604FEC}"/>
              </a:ext>
            </a:extLst>
          </p:cNvPr>
          <p:cNvSpPr txBox="1"/>
          <p:nvPr/>
        </p:nvSpPr>
        <p:spPr>
          <a:xfrm>
            <a:off x="485775" y="5715000"/>
            <a:ext cx="11195694" cy="584775"/>
          </a:xfrm>
          <a:prstGeom prst="rect">
            <a:avLst/>
          </a:prstGeom>
          <a:noFill/>
        </p:spPr>
        <p:txBody>
          <a:bodyPr wrap="none" rtlCol="0">
            <a:spAutoFit/>
          </a:bodyPr>
          <a:lstStyle/>
          <a:p>
            <a:r>
              <a:rPr kumimoji="1" lang="ja-JP" altLang="en-US" sz="3200" dirty="0"/>
              <a:t>標識にステッカーを貼る → ４５</a:t>
            </a:r>
            <a:r>
              <a:rPr kumimoji="1" lang="en-US" altLang="ja-JP" sz="3200" dirty="0"/>
              <a:t>Km</a:t>
            </a:r>
            <a:r>
              <a:rPr kumimoji="1" lang="ja-JP" altLang="en-US" sz="3200" dirty="0"/>
              <a:t>速度制限の標識と誤認</a:t>
            </a:r>
          </a:p>
        </p:txBody>
      </p:sp>
    </p:spTree>
    <p:extLst>
      <p:ext uri="{BB962C8B-B14F-4D97-AF65-F5344CB8AC3E}">
        <p14:creationId xmlns:p14="http://schemas.microsoft.com/office/powerpoint/2010/main" val="54066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FAAE977-127C-0147-B08F-A8D253281263}"/>
              </a:ext>
            </a:extLst>
          </p:cNvPr>
          <p:cNvPicPr>
            <a:picLocks noChangeAspect="1"/>
          </p:cNvPicPr>
          <p:nvPr/>
        </p:nvPicPr>
        <p:blipFill>
          <a:blip r:embed="rId2"/>
          <a:stretch>
            <a:fillRect/>
          </a:stretch>
        </p:blipFill>
        <p:spPr>
          <a:xfrm>
            <a:off x="285750" y="799"/>
            <a:ext cx="11743167" cy="6857201"/>
          </a:xfrm>
          <a:prstGeom prst="rect">
            <a:avLst/>
          </a:prstGeom>
        </p:spPr>
      </p:pic>
    </p:spTree>
    <p:extLst>
      <p:ext uri="{BB962C8B-B14F-4D97-AF65-F5344CB8AC3E}">
        <p14:creationId xmlns:p14="http://schemas.microsoft.com/office/powerpoint/2010/main" val="1521876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3C552BF-CC52-9F49-9E76-6DE0AB4B2C13}"/>
              </a:ext>
            </a:extLst>
          </p:cNvPr>
          <p:cNvPicPr>
            <a:picLocks noChangeAspect="1"/>
          </p:cNvPicPr>
          <p:nvPr/>
        </p:nvPicPr>
        <p:blipFill>
          <a:blip r:embed="rId2"/>
          <a:stretch>
            <a:fillRect/>
          </a:stretch>
        </p:blipFill>
        <p:spPr>
          <a:xfrm>
            <a:off x="844550" y="120650"/>
            <a:ext cx="10502900" cy="6616700"/>
          </a:xfrm>
          <a:prstGeom prst="rect">
            <a:avLst/>
          </a:prstGeom>
        </p:spPr>
      </p:pic>
      <p:sp>
        <p:nvSpPr>
          <p:cNvPr id="6" name="正方形/長方形 5">
            <a:extLst>
              <a:ext uri="{FF2B5EF4-FFF2-40B4-BE49-F238E27FC236}">
                <a16:creationId xmlns:a16="http://schemas.microsoft.com/office/drawing/2014/main" id="{1F66742F-DC78-F64C-98F3-73AE0DED0D63}"/>
              </a:ext>
            </a:extLst>
          </p:cNvPr>
          <p:cNvSpPr/>
          <p:nvPr/>
        </p:nvSpPr>
        <p:spPr>
          <a:xfrm>
            <a:off x="1543049" y="5917545"/>
            <a:ext cx="2171701" cy="324000"/>
          </a:xfrm>
          <a:prstGeom prst="rect">
            <a:avLst/>
          </a:prstGeom>
          <a:solidFill>
            <a:schemeClr val="bg1"/>
          </a:solidFill>
        </p:spPr>
        <p:txBody>
          <a:bodyPr wrap="square">
            <a:spAutoFit/>
          </a:bodyPr>
          <a:lstStyle/>
          <a:p>
            <a:r>
              <a:rPr lang="ja-JP" altLang="en-US" b="1" dirty="0"/>
              <a:t>オウサマペンギン</a:t>
            </a:r>
            <a:endParaRPr lang="ja-JP" altLang="en-US" sz="2800" b="1" dirty="0"/>
          </a:p>
        </p:txBody>
      </p:sp>
      <p:sp>
        <p:nvSpPr>
          <p:cNvPr id="7" name="正方形/長方形 6">
            <a:extLst>
              <a:ext uri="{FF2B5EF4-FFF2-40B4-BE49-F238E27FC236}">
                <a16:creationId xmlns:a16="http://schemas.microsoft.com/office/drawing/2014/main" id="{8BC46743-6923-9C41-99EC-B6224890550D}"/>
              </a:ext>
            </a:extLst>
          </p:cNvPr>
          <p:cNvSpPr/>
          <p:nvPr/>
        </p:nvSpPr>
        <p:spPr>
          <a:xfrm>
            <a:off x="1984532" y="2834432"/>
            <a:ext cx="1631632" cy="324000"/>
          </a:xfrm>
          <a:prstGeom prst="rect">
            <a:avLst/>
          </a:prstGeom>
          <a:solidFill>
            <a:schemeClr val="bg1"/>
          </a:solidFill>
        </p:spPr>
        <p:txBody>
          <a:bodyPr wrap="square">
            <a:spAutoFit/>
          </a:bodyPr>
          <a:lstStyle/>
          <a:p>
            <a:r>
              <a:rPr lang="ja-JP" altLang="en-US" b="1" dirty="0"/>
              <a:t>コマドリ</a:t>
            </a:r>
          </a:p>
        </p:txBody>
      </p:sp>
      <p:sp>
        <p:nvSpPr>
          <p:cNvPr id="8" name="正方形/長方形 7">
            <a:extLst>
              <a:ext uri="{FF2B5EF4-FFF2-40B4-BE49-F238E27FC236}">
                <a16:creationId xmlns:a16="http://schemas.microsoft.com/office/drawing/2014/main" id="{6DD4B7C2-347D-FC46-9B6D-CB16438CAECE}"/>
              </a:ext>
            </a:extLst>
          </p:cNvPr>
          <p:cNvSpPr/>
          <p:nvPr/>
        </p:nvSpPr>
        <p:spPr>
          <a:xfrm>
            <a:off x="4498974" y="5936268"/>
            <a:ext cx="1673226" cy="324000"/>
          </a:xfrm>
          <a:prstGeom prst="rect">
            <a:avLst/>
          </a:prstGeom>
          <a:solidFill>
            <a:schemeClr val="bg1"/>
          </a:solidFill>
        </p:spPr>
        <p:txBody>
          <a:bodyPr wrap="square">
            <a:spAutoFit/>
          </a:bodyPr>
          <a:lstStyle/>
          <a:p>
            <a:r>
              <a:rPr lang="ja-JP" altLang="en-US" b="1" dirty="0"/>
              <a:t>ヒトデ</a:t>
            </a:r>
          </a:p>
        </p:txBody>
      </p:sp>
      <p:sp>
        <p:nvSpPr>
          <p:cNvPr id="9" name="正方形/長方形 8">
            <a:extLst>
              <a:ext uri="{FF2B5EF4-FFF2-40B4-BE49-F238E27FC236}">
                <a16:creationId xmlns:a16="http://schemas.microsoft.com/office/drawing/2014/main" id="{E1FE592E-5237-E646-BF6A-CD6BCF478892}"/>
              </a:ext>
            </a:extLst>
          </p:cNvPr>
          <p:cNvSpPr/>
          <p:nvPr/>
        </p:nvSpPr>
        <p:spPr>
          <a:xfrm>
            <a:off x="6914830" y="5936268"/>
            <a:ext cx="1631632" cy="324000"/>
          </a:xfrm>
          <a:prstGeom prst="rect">
            <a:avLst/>
          </a:prstGeom>
          <a:solidFill>
            <a:schemeClr val="bg1"/>
          </a:solidFill>
        </p:spPr>
        <p:txBody>
          <a:bodyPr wrap="square">
            <a:spAutoFit/>
          </a:bodyPr>
          <a:lstStyle/>
          <a:p>
            <a:r>
              <a:rPr lang="ja-JP" altLang="en-US" b="1" dirty="0"/>
              <a:t>野球ボール</a:t>
            </a:r>
          </a:p>
        </p:txBody>
      </p:sp>
      <p:sp>
        <p:nvSpPr>
          <p:cNvPr id="10" name="正方形/長方形 9">
            <a:extLst>
              <a:ext uri="{FF2B5EF4-FFF2-40B4-BE49-F238E27FC236}">
                <a16:creationId xmlns:a16="http://schemas.microsoft.com/office/drawing/2014/main" id="{02AD2EE5-E1DF-F748-8A0D-34D067510753}"/>
              </a:ext>
            </a:extLst>
          </p:cNvPr>
          <p:cNvSpPr/>
          <p:nvPr/>
        </p:nvSpPr>
        <p:spPr>
          <a:xfrm>
            <a:off x="9131140" y="5936268"/>
            <a:ext cx="1631632" cy="324000"/>
          </a:xfrm>
          <a:prstGeom prst="rect">
            <a:avLst/>
          </a:prstGeom>
          <a:solidFill>
            <a:schemeClr val="bg1"/>
          </a:solidFill>
        </p:spPr>
        <p:txBody>
          <a:bodyPr wrap="square">
            <a:spAutoFit/>
          </a:bodyPr>
          <a:lstStyle/>
          <a:p>
            <a:r>
              <a:rPr lang="ja-JP" altLang="en-US" b="1" dirty="0"/>
              <a:t>エレキギター</a:t>
            </a:r>
          </a:p>
        </p:txBody>
      </p:sp>
      <p:sp>
        <p:nvSpPr>
          <p:cNvPr id="11" name="正方形/長方形 10">
            <a:extLst>
              <a:ext uri="{FF2B5EF4-FFF2-40B4-BE49-F238E27FC236}">
                <a16:creationId xmlns:a16="http://schemas.microsoft.com/office/drawing/2014/main" id="{24A3470E-BB17-E342-A4D3-AFE96EC5466A}"/>
              </a:ext>
            </a:extLst>
          </p:cNvPr>
          <p:cNvSpPr/>
          <p:nvPr/>
        </p:nvSpPr>
        <p:spPr>
          <a:xfrm>
            <a:off x="4441984" y="2829506"/>
            <a:ext cx="1631632" cy="324000"/>
          </a:xfrm>
          <a:prstGeom prst="rect">
            <a:avLst/>
          </a:prstGeom>
          <a:solidFill>
            <a:schemeClr val="bg1"/>
          </a:solidFill>
        </p:spPr>
        <p:txBody>
          <a:bodyPr wrap="square">
            <a:spAutoFit/>
          </a:bodyPr>
          <a:lstStyle/>
          <a:p>
            <a:r>
              <a:rPr lang="ja-JP" altLang="en-US" b="1" dirty="0"/>
              <a:t>チーター</a:t>
            </a:r>
          </a:p>
        </p:txBody>
      </p:sp>
      <p:sp>
        <p:nvSpPr>
          <p:cNvPr id="12" name="正方形/長方形 11">
            <a:extLst>
              <a:ext uri="{FF2B5EF4-FFF2-40B4-BE49-F238E27FC236}">
                <a16:creationId xmlns:a16="http://schemas.microsoft.com/office/drawing/2014/main" id="{379217E2-D199-FC46-9080-55B9C4272247}"/>
              </a:ext>
            </a:extLst>
          </p:cNvPr>
          <p:cNvSpPr/>
          <p:nvPr/>
        </p:nvSpPr>
        <p:spPr>
          <a:xfrm>
            <a:off x="6842286" y="2829506"/>
            <a:ext cx="1631632" cy="324000"/>
          </a:xfrm>
          <a:prstGeom prst="rect">
            <a:avLst/>
          </a:prstGeom>
          <a:solidFill>
            <a:schemeClr val="bg1"/>
          </a:solidFill>
        </p:spPr>
        <p:txBody>
          <a:bodyPr wrap="square">
            <a:spAutoFit/>
          </a:bodyPr>
          <a:lstStyle/>
          <a:p>
            <a:r>
              <a:rPr lang="ja-JP" altLang="en-US" b="1" dirty="0"/>
              <a:t>アルマジロ</a:t>
            </a:r>
          </a:p>
        </p:txBody>
      </p:sp>
      <p:sp>
        <p:nvSpPr>
          <p:cNvPr id="13" name="正方形/長方形 12">
            <a:extLst>
              <a:ext uri="{FF2B5EF4-FFF2-40B4-BE49-F238E27FC236}">
                <a16:creationId xmlns:a16="http://schemas.microsoft.com/office/drawing/2014/main" id="{F0AB2E13-87E9-7F4B-8F0D-0B0F83D175D0}"/>
              </a:ext>
            </a:extLst>
          </p:cNvPr>
          <p:cNvSpPr/>
          <p:nvPr/>
        </p:nvSpPr>
        <p:spPr>
          <a:xfrm>
            <a:off x="9058275" y="2829506"/>
            <a:ext cx="2011125" cy="324000"/>
          </a:xfrm>
          <a:prstGeom prst="rect">
            <a:avLst/>
          </a:prstGeom>
          <a:solidFill>
            <a:schemeClr val="bg1"/>
          </a:solidFill>
        </p:spPr>
        <p:txBody>
          <a:bodyPr wrap="square">
            <a:spAutoFit/>
          </a:bodyPr>
          <a:lstStyle/>
          <a:p>
            <a:r>
              <a:rPr lang="ja-JP" altLang="en-US" b="1" dirty="0"/>
              <a:t>レッサーパンダ</a:t>
            </a:r>
          </a:p>
        </p:txBody>
      </p:sp>
    </p:spTree>
    <p:extLst>
      <p:ext uri="{BB962C8B-B14F-4D97-AF65-F5344CB8AC3E}">
        <p14:creationId xmlns:p14="http://schemas.microsoft.com/office/powerpoint/2010/main" val="3419471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3E438A1-2A16-B74D-8D22-A9490D0DA57C}"/>
              </a:ext>
            </a:extLst>
          </p:cNvPr>
          <p:cNvSpPr txBox="1"/>
          <p:nvPr/>
        </p:nvSpPr>
        <p:spPr>
          <a:xfrm>
            <a:off x="3050562" y="5934957"/>
            <a:ext cx="10164063" cy="830997"/>
          </a:xfrm>
          <a:prstGeom prst="rect">
            <a:avLst/>
          </a:prstGeom>
          <a:noFill/>
        </p:spPr>
        <p:txBody>
          <a:bodyPr wrap="square" rtlCol="0">
            <a:spAutoFit/>
          </a:bodyPr>
          <a:lstStyle/>
          <a:p>
            <a:r>
              <a:rPr kumimoji="1" lang="ja-JP" altLang="en-US" sz="4800" dirty="0"/>
              <a:t>亀をライフル銃と誤認</a:t>
            </a:r>
          </a:p>
        </p:txBody>
      </p:sp>
      <p:pic>
        <p:nvPicPr>
          <p:cNvPr id="7" name="コンテンツ プレースホルダー 6">
            <a:extLst>
              <a:ext uri="{FF2B5EF4-FFF2-40B4-BE49-F238E27FC236}">
                <a16:creationId xmlns:a16="http://schemas.microsoft.com/office/drawing/2014/main" id="{1D4083F2-1DD8-8447-B0A8-5BB116BD785B}"/>
              </a:ext>
            </a:extLst>
          </p:cNvPr>
          <p:cNvPicPr>
            <a:picLocks noGrp="1" noChangeAspect="1"/>
          </p:cNvPicPr>
          <p:nvPr>
            <p:ph idx="1"/>
          </p:nvPr>
        </p:nvPicPr>
        <p:blipFill>
          <a:blip r:embed="rId2"/>
          <a:stretch>
            <a:fillRect/>
          </a:stretch>
        </p:blipFill>
        <p:spPr>
          <a:xfrm>
            <a:off x="1444309" y="555172"/>
            <a:ext cx="9200471" cy="5170714"/>
          </a:xfrm>
        </p:spPr>
      </p:pic>
    </p:spTree>
    <p:extLst>
      <p:ext uri="{BB962C8B-B14F-4D97-AF65-F5344CB8AC3E}">
        <p14:creationId xmlns:p14="http://schemas.microsoft.com/office/powerpoint/2010/main" val="400189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graphicFrame>
        <p:nvGraphicFramePr>
          <p:cNvPr id="4" name="表 3">
            <a:extLst>
              <a:ext uri="{FF2B5EF4-FFF2-40B4-BE49-F238E27FC236}">
                <a16:creationId xmlns:a16="http://schemas.microsoft.com/office/drawing/2014/main" id="{DD530950-786C-D149-98D9-39817BA3203E}"/>
              </a:ext>
            </a:extLst>
          </p:cNvPr>
          <p:cNvGraphicFramePr>
            <a:graphicFrameLocks noGrp="1"/>
          </p:cNvGraphicFramePr>
          <p:nvPr>
            <p:extLst>
              <p:ext uri="{D42A27DB-BD31-4B8C-83A1-F6EECF244321}">
                <p14:modId xmlns:p14="http://schemas.microsoft.com/office/powerpoint/2010/main" val="588863193"/>
              </p:ext>
            </p:extLst>
          </p:nvPr>
        </p:nvGraphicFramePr>
        <p:xfrm>
          <a:off x="2974975" y="1119716"/>
          <a:ext cx="6597650" cy="925960"/>
        </p:xfrm>
        <a:graphic>
          <a:graphicData uri="http://schemas.openxmlformats.org/drawingml/2006/table">
            <a:tbl>
              <a:tblPr firstRow="1" bandRow="1">
                <a:tableStyleId>{5C22544A-7EE6-4342-B048-85BDC9FD1C3A}</a:tableStyleId>
              </a:tblPr>
              <a:tblGrid>
                <a:gridCol w="1319530">
                  <a:extLst>
                    <a:ext uri="{9D8B030D-6E8A-4147-A177-3AD203B41FA5}">
                      <a16:colId xmlns:a16="http://schemas.microsoft.com/office/drawing/2014/main" val="98065963"/>
                    </a:ext>
                  </a:extLst>
                </a:gridCol>
                <a:gridCol w="1319530">
                  <a:extLst>
                    <a:ext uri="{9D8B030D-6E8A-4147-A177-3AD203B41FA5}">
                      <a16:colId xmlns:a16="http://schemas.microsoft.com/office/drawing/2014/main" val="3453862308"/>
                    </a:ext>
                  </a:extLst>
                </a:gridCol>
                <a:gridCol w="1319530">
                  <a:extLst>
                    <a:ext uri="{9D8B030D-6E8A-4147-A177-3AD203B41FA5}">
                      <a16:colId xmlns:a16="http://schemas.microsoft.com/office/drawing/2014/main" val="2609564381"/>
                    </a:ext>
                  </a:extLst>
                </a:gridCol>
                <a:gridCol w="1319530">
                  <a:extLst>
                    <a:ext uri="{9D8B030D-6E8A-4147-A177-3AD203B41FA5}">
                      <a16:colId xmlns:a16="http://schemas.microsoft.com/office/drawing/2014/main" val="2766222652"/>
                    </a:ext>
                  </a:extLst>
                </a:gridCol>
                <a:gridCol w="1319530">
                  <a:extLst>
                    <a:ext uri="{9D8B030D-6E8A-4147-A177-3AD203B41FA5}">
                      <a16:colId xmlns:a16="http://schemas.microsoft.com/office/drawing/2014/main" val="1964181416"/>
                    </a:ext>
                  </a:extLst>
                </a:gridCol>
              </a:tblGrid>
              <a:tr h="925960">
                <a:tc>
                  <a:txBody>
                    <a:bodyPr/>
                    <a:lstStyle/>
                    <a:p>
                      <a:pPr algn="ctr"/>
                      <a:r>
                        <a:rPr kumimoji="1" lang="en-US" altLang="ja-JP" sz="4400" dirty="0"/>
                        <a:t>-0.4</a:t>
                      </a:r>
                      <a:endParaRPr kumimoji="1" lang="ja-JP" altLang="en-US" sz="4400" dirty="0"/>
                    </a:p>
                  </a:txBody>
                  <a:tcPr anchor="ctr">
                    <a:solidFill>
                      <a:schemeClr val="accent4"/>
                    </a:solidFill>
                  </a:tcPr>
                </a:tc>
                <a:tc>
                  <a:txBody>
                    <a:bodyPr/>
                    <a:lstStyle/>
                    <a:p>
                      <a:pPr algn="ctr"/>
                      <a:r>
                        <a:rPr kumimoji="1" lang="en-US" altLang="ja-JP" sz="4400" dirty="0"/>
                        <a:t>0.5</a:t>
                      </a:r>
                      <a:endParaRPr kumimoji="1" lang="ja-JP" altLang="en-US" sz="4400" dirty="0"/>
                    </a:p>
                  </a:txBody>
                  <a:tcPr anchor="ctr"/>
                </a:tc>
                <a:tc>
                  <a:txBody>
                    <a:bodyPr/>
                    <a:lstStyle/>
                    <a:p>
                      <a:pPr algn="ctr"/>
                      <a:r>
                        <a:rPr kumimoji="1" lang="en-US" altLang="ja-JP" sz="4400" dirty="0"/>
                        <a:t>-0.2</a:t>
                      </a:r>
                      <a:endParaRPr kumimoji="1" lang="ja-JP" altLang="en-US" sz="4400" dirty="0"/>
                    </a:p>
                  </a:txBody>
                  <a:tcPr anchor="ctr">
                    <a:solidFill>
                      <a:schemeClr val="accent4"/>
                    </a:solidFill>
                  </a:tcPr>
                </a:tc>
                <a:tc>
                  <a:txBody>
                    <a:bodyPr/>
                    <a:lstStyle/>
                    <a:p>
                      <a:pPr algn="ctr"/>
                      <a:r>
                        <a:rPr kumimoji="1" lang="en-US" altLang="ja-JP" sz="4400" dirty="0"/>
                        <a:t>0.4</a:t>
                      </a:r>
                      <a:endParaRPr kumimoji="1" lang="ja-JP" altLang="en-US" sz="4400" dirty="0"/>
                    </a:p>
                  </a:txBody>
                  <a:tcPr anchor="ctr"/>
                </a:tc>
                <a:tc>
                  <a:txBody>
                    <a:bodyPr/>
                    <a:lstStyle/>
                    <a:p>
                      <a:pPr algn="ctr"/>
                      <a:r>
                        <a:rPr kumimoji="1" lang="en-US" altLang="ja-JP" sz="4400" dirty="0"/>
                        <a:t>-0.3</a:t>
                      </a:r>
                      <a:endParaRPr kumimoji="1" lang="ja-JP" altLang="en-US" sz="4400" dirty="0"/>
                    </a:p>
                  </a:txBody>
                  <a:tcPr anchor="ctr">
                    <a:solidFill>
                      <a:schemeClr val="accent4"/>
                    </a:solidFill>
                  </a:tcPr>
                </a:tc>
                <a:extLst>
                  <a:ext uri="{0D108BD9-81ED-4DB2-BD59-A6C34878D82A}">
                    <a16:rowId xmlns:a16="http://schemas.microsoft.com/office/drawing/2014/main" val="2797268948"/>
                  </a:ext>
                </a:extLst>
              </a:tr>
            </a:tbl>
          </a:graphicData>
        </a:graphic>
      </p:graphicFrame>
      <p:graphicFrame>
        <p:nvGraphicFramePr>
          <p:cNvPr id="10" name="表 9">
            <a:extLst>
              <a:ext uri="{FF2B5EF4-FFF2-40B4-BE49-F238E27FC236}">
                <a16:creationId xmlns:a16="http://schemas.microsoft.com/office/drawing/2014/main" id="{A702284A-91B6-D943-A5B3-9FD80C6E10F1}"/>
              </a:ext>
            </a:extLst>
          </p:cNvPr>
          <p:cNvGraphicFramePr>
            <a:graphicFrameLocks noGrp="1"/>
          </p:cNvGraphicFramePr>
          <p:nvPr>
            <p:extLst>
              <p:ext uri="{D42A27DB-BD31-4B8C-83A1-F6EECF244321}">
                <p14:modId xmlns:p14="http://schemas.microsoft.com/office/powerpoint/2010/main" val="1658309203"/>
              </p:ext>
            </p:extLst>
          </p:nvPr>
        </p:nvGraphicFramePr>
        <p:xfrm>
          <a:off x="10535381" y="1118573"/>
          <a:ext cx="1082675" cy="5112240"/>
        </p:xfrm>
        <a:graphic>
          <a:graphicData uri="http://schemas.openxmlformats.org/drawingml/2006/table">
            <a:tbl>
              <a:tblPr firstRow="1" bandRow="1">
                <a:tableStyleId>{5C22544A-7EE6-4342-B048-85BDC9FD1C3A}</a:tableStyleId>
              </a:tblPr>
              <a:tblGrid>
                <a:gridCol w="1082675">
                  <a:extLst>
                    <a:ext uri="{9D8B030D-6E8A-4147-A177-3AD203B41FA5}">
                      <a16:colId xmlns:a16="http://schemas.microsoft.com/office/drawing/2014/main" val="1600745751"/>
                    </a:ext>
                  </a:extLst>
                </a:gridCol>
              </a:tblGrid>
              <a:tr h="1022448">
                <a:tc>
                  <a:txBody>
                    <a:bodyPr/>
                    <a:lstStyle/>
                    <a:p>
                      <a:pPr algn="ctr"/>
                      <a:r>
                        <a:rPr kumimoji="1" lang="ja-JP" altLang="en-US" sz="4000" dirty="0"/>
                        <a:t>？</a:t>
                      </a:r>
                    </a:p>
                  </a:txBody>
                  <a:tcPr anchor="ctr">
                    <a:solidFill>
                      <a:schemeClr val="accent2"/>
                    </a:solidFill>
                  </a:tcPr>
                </a:tc>
                <a:extLst>
                  <a:ext uri="{0D108BD9-81ED-4DB2-BD59-A6C34878D82A}">
                    <a16:rowId xmlns:a16="http://schemas.microsoft.com/office/drawing/2014/main" val="1591736891"/>
                  </a:ext>
                </a:extLst>
              </a:tr>
              <a:tr h="1022448">
                <a:tc>
                  <a:txBody>
                    <a:bodyPr/>
                    <a:lstStyle/>
                    <a:p>
                      <a:pPr algn="ctr"/>
                      <a:r>
                        <a:rPr kumimoji="1" lang="ja-JP" altLang="en-US" sz="4000" b="1" dirty="0">
                          <a:solidFill>
                            <a:schemeClr val="bg1"/>
                          </a:solidFill>
                        </a:rPr>
                        <a:t>？</a:t>
                      </a:r>
                    </a:p>
                  </a:txBody>
                  <a:tcPr anchor="ctr">
                    <a:solidFill>
                      <a:schemeClr val="accent2"/>
                    </a:solidFill>
                  </a:tcPr>
                </a:tc>
                <a:extLst>
                  <a:ext uri="{0D108BD9-81ED-4DB2-BD59-A6C34878D82A}">
                    <a16:rowId xmlns:a16="http://schemas.microsoft.com/office/drawing/2014/main" val="1406440473"/>
                  </a:ext>
                </a:extLst>
              </a:tr>
              <a:tr h="1022448">
                <a:tc>
                  <a:txBody>
                    <a:bodyPr/>
                    <a:lstStyle/>
                    <a:p>
                      <a:pPr algn="ctr"/>
                      <a:r>
                        <a:rPr kumimoji="1" lang="ja-JP" altLang="en-US" sz="4000" b="1" dirty="0">
                          <a:solidFill>
                            <a:schemeClr val="bg1"/>
                          </a:solidFill>
                        </a:rPr>
                        <a:t>？</a:t>
                      </a:r>
                    </a:p>
                  </a:txBody>
                  <a:tcPr anchor="ctr">
                    <a:solidFill>
                      <a:schemeClr val="accent2"/>
                    </a:solidFill>
                  </a:tcPr>
                </a:tc>
                <a:extLst>
                  <a:ext uri="{0D108BD9-81ED-4DB2-BD59-A6C34878D82A}">
                    <a16:rowId xmlns:a16="http://schemas.microsoft.com/office/drawing/2014/main" val="3088474744"/>
                  </a:ext>
                </a:extLst>
              </a:tr>
              <a:tr h="1022448">
                <a:tc>
                  <a:txBody>
                    <a:bodyPr/>
                    <a:lstStyle/>
                    <a:p>
                      <a:pPr algn="ctr"/>
                      <a:r>
                        <a:rPr kumimoji="1" lang="ja-JP" altLang="en-US" sz="4000" b="1" dirty="0">
                          <a:solidFill>
                            <a:schemeClr val="bg1"/>
                          </a:solidFill>
                        </a:rPr>
                        <a:t>？</a:t>
                      </a:r>
                    </a:p>
                  </a:txBody>
                  <a:tcPr anchor="ctr">
                    <a:solidFill>
                      <a:schemeClr val="accent2"/>
                    </a:solidFill>
                  </a:tcPr>
                </a:tc>
                <a:extLst>
                  <a:ext uri="{0D108BD9-81ED-4DB2-BD59-A6C34878D82A}">
                    <a16:rowId xmlns:a16="http://schemas.microsoft.com/office/drawing/2014/main" val="1684684990"/>
                  </a:ext>
                </a:extLst>
              </a:tr>
              <a:tr h="1022448">
                <a:tc>
                  <a:txBody>
                    <a:bodyPr/>
                    <a:lstStyle/>
                    <a:p>
                      <a:pPr algn="ctr"/>
                      <a:r>
                        <a:rPr kumimoji="1" lang="ja-JP" altLang="en-US" sz="4000" b="1" dirty="0">
                          <a:solidFill>
                            <a:schemeClr val="bg1"/>
                          </a:solidFill>
                        </a:rPr>
                        <a:t>？</a:t>
                      </a:r>
                    </a:p>
                  </a:txBody>
                  <a:tcPr anchor="ctr">
                    <a:solidFill>
                      <a:schemeClr val="accent2"/>
                    </a:solidFill>
                  </a:tcPr>
                </a:tc>
                <a:extLst>
                  <a:ext uri="{0D108BD9-81ED-4DB2-BD59-A6C34878D82A}">
                    <a16:rowId xmlns:a16="http://schemas.microsoft.com/office/drawing/2014/main" val="436163475"/>
                  </a:ext>
                </a:extLst>
              </a:tr>
            </a:tbl>
          </a:graphicData>
        </a:graphic>
      </p:graphicFrame>
      <p:sp>
        <p:nvSpPr>
          <p:cNvPr id="11" name="テキスト ボックス 10">
            <a:extLst>
              <a:ext uri="{FF2B5EF4-FFF2-40B4-BE49-F238E27FC236}">
                <a16:creationId xmlns:a16="http://schemas.microsoft.com/office/drawing/2014/main" id="{3F4B3CD0-DB56-3147-ADBD-50E220EE6A75}"/>
              </a:ext>
            </a:extLst>
          </p:cNvPr>
          <p:cNvSpPr txBox="1"/>
          <p:nvPr/>
        </p:nvSpPr>
        <p:spPr>
          <a:xfrm>
            <a:off x="314325" y="1204298"/>
            <a:ext cx="1962397" cy="769441"/>
          </a:xfrm>
          <a:prstGeom prst="rect">
            <a:avLst/>
          </a:prstGeom>
          <a:noFill/>
        </p:spPr>
        <p:txBody>
          <a:bodyPr wrap="none" rtlCol="0">
            <a:spAutoFit/>
          </a:bodyPr>
          <a:lstStyle/>
          <a:p>
            <a:r>
              <a:rPr kumimoji="1" lang="ja-JP" altLang="en-US" sz="4400" b="1" dirty="0"/>
              <a:t>出力</a:t>
            </a:r>
            <a:r>
              <a:rPr kumimoji="1" lang="en-US" altLang="ja-JP" sz="4400" b="1" dirty="0"/>
              <a:t> </a:t>
            </a:r>
            <a:r>
              <a:rPr kumimoji="1" lang="ja-JP" altLang="en-US" sz="4400" b="1" dirty="0"/>
              <a:t>  </a:t>
            </a:r>
            <a:r>
              <a:rPr kumimoji="1" lang="en-US" altLang="ja-JP" sz="4400" b="1" dirty="0"/>
              <a:t>=</a:t>
            </a:r>
            <a:endParaRPr kumimoji="1" lang="ja-JP" altLang="en-US" sz="4400" b="1" dirty="0"/>
          </a:p>
        </p:txBody>
      </p:sp>
      <p:sp>
        <p:nvSpPr>
          <p:cNvPr id="12" name="テキスト ボックス 11">
            <a:extLst>
              <a:ext uri="{FF2B5EF4-FFF2-40B4-BE49-F238E27FC236}">
                <a16:creationId xmlns:a16="http://schemas.microsoft.com/office/drawing/2014/main" id="{9A95F275-0519-D640-91A5-4067C7B4DF98}"/>
              </a:ext>
            </a:extLst>
          </p:cNvPr>
          <p:cNvSpPr txBox="1"/>
          <p:nvPr/>
        </p:nvSpPr>
        <p:spPr>
          <a:xfrm>
            <a:off x="9713474" y="1254553"/>
            <a:ext cx="748923" cy="769441"/>
          </a:xfrm>
          <a:prstGeom prst="rect">
            <a:avLst/>
          </a:prstGeom>
          <a:noFill/>
        </p:spPr>
        <p:txBody>
          <a:bodyPr wrap="none" rtlCol="0">
            <a:spAutoFit/>
          </a:bodyPr>
          <a:lstStyle/>
          <a:p>
            <a:r>
              <a:rPr kumimoji="1" lang="ja-JP" altLang="en-US" sz="4400" b="1" dirty="0"/>
              <a:t>・</a:t>
            </a:r>
          </a:p>
        </p:txBody>
      </p:sp>
      <p:sp>
        <p:nvSpPr>
          <p:cNvPr id="14" name="テキスト ボックス 13">
            <a:extLst>
              <a:ext uri="{FF2B5EF4-FFF2-40B4-BE49-F238E27FC236}">
                <a16:creationId xmlns:a16="http://schemas.microsoft.com/office/drawing/2014/main" id="{2CA3662E-A3E3-904A-918E-558BF4A6B23D}"/>
              </a:ext>
            </a:extLst>
          </p:cNvPr>
          <p:cNvSpPr txBox="1"/>
          <p:nvPr/>
        </p:nvSpPr>
        <p:spPr>
          <a:xfrm>
            <a:off x="4547560" y="2366350"/>
            <a:ext cx="4996489" cy="769441"/>
          </a:xfrm>
          <a:prstGeom prst="rect">
            <a:avLst/>
          </a:prstGeom>
          <a:noFill/>
        </p:spPr>
        <p:txBody>
          <a:bodyPr wrap="square" rtlCol="0">
            <a:spAutoFit/>
          </a:bodyPr>
          <a:lstStyle/>
          <a:p>
            <a:r>
              <a:rPr kumimoji="1" lang="ja-JP" altLang="en-US" sz="4400" dirty="0"/>
              <a:t>ウエイト Ｗ</a:t>
            </a:r>
          </a:p>
        </p:txBody>
      </p:sp>
      <p:sp>
        <p:nvSpPr>
          <p:cNvPr id="15" name="テキスト ボックス 14">
            <a:extLst>
              <a:ext uri="{FF2B5EF4-FFF2-40B4-BE49-F238E27FC236}">
                <a16:creationId xmlns:a16="http://schemas.microsoft.com/office/drawing/2014/main" id="{96C47773-AB74-7A42-904E-A8D031E968E8}"/>
              </a:ext>
            </a:extLst>
          </p:cNvPr>
          <p:cNvSpPr txBox="1"/>
          <p:nvPr/>
        </p:nvSpPr>
        <p:spPr>
          <a:xfrm>
            <a:off x="6943724" y="3674693"/>
            <a:ext cx="3372811" cy="769441"/>
          </a:xfrm>
          <a:prstGeom prst="rect">
            <a:avLst/>
          </a:prstGeom>
          <a:noFill/>
        </p:spPr>
        <p:txBody>
          <a:bodyPr wrap="square" rtlCol="0">
            <a:spAutoFit/>
          </a:bodyPr>
          <a:lstStyle/>
          <a:p>
            <a:r>
              <a:rPr kumimoji="1" lang="ja-JP" altLang="en-US" sz="4400" dirty="0"/>
              <a:t>入力画像  </a:t>
            </a:r>
            <a:r>
              <a:rPr kumimoji="1" lang="en-US" altLang="ja-JP" sz="4400" dirty="0"/>
              <a:t>x</a:t>
            </a:r>
            <a:endParaRPr kumimoji="1" lang="ja-JP" altLang="en-US" sz="4400" dirty="0"/>
          </a:p>
        </p:txBody>
      </p:sp>
    </p:spTree>
    <p:extLst>
      <p:ext uri="{BB962C8B-B14F-4D97-AF65-F5344CB8AC3E}">
        <p14:creationId xmlns:p14="http://schemas.microsoft.com/office/powerpoint/2010/main" val="62513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graphicFrame>
        <p:nvGraphicFramePr>
          <p:cNvPr id="4" name="表 3">
            <a:extLst>
              <a:ext uri="{FF2B5EF4-FFF2-40B4-BE49-F238E27FC236}">
                <a16:creationId xmlns:a16="http://schemas.microsoft.com/office/drawing/2014/main" id="{DD530950-786C-D149-98D9-39817BA3203E}"/>
              </a:ext>
            </a:extLst>
          </p:cNvPr>
          <p:cNvGraphicFramePr>
            <a:graphicFrameLocks noGrp="1"/>
          </p:cNvGraphicFramePr>
          <p:nvPr>
            <p:extLst>
              <p:ext uri="{D42A27DB-BD31-4B8C-83A1-F6EECF244321}">
                <p14:modId xmlns:p14="http://schemas.microsoft.com/office/powerpoint/2010/main" val="1967931231"/>
              </p:ext>
            </p:extLst>
          </p:nvPr>
        </p:nvGraphicFramePr>
        <p:xfrm>
          <a:off x="2974975" y="1119716"/>
          <a:ext cx="6597650" cy="925960"/>
        </p:xfrm>
        <a:graphic>
          <a:graphicData uri="http://schemas.openxmlformats.org/drawingml/2006/table">
            <a:tbl>
              <a:tblPr firstRow="1" bandRow="1">
                <a:tableStyleId>{5C22544A-7EE6-4342-B048-85BDC9FD1C3A}</a:tableStyleId>
              </a:tblPr>
              <a:tblGrid>
                <a:gridCol w="1319530">
                  <a:extLst>
                    <a:ext uri="{9D8B030D-6E8A-4147-A177-3AD203B41FA5}">
                      <a16:colId xmlns:a16="http://schemas.microsoft.com/office/drawing/2014/main" val="98065963"/>
                    </a:ext>
                  </a:extLst>
                </a:gridCol>
                <a:gridCol w="1319530">
                  <a:extLst>
                    <a:ext uri="{9D8B030D-6E8A-4147-A177-3AD203B41FA5}">
                      <a16:colId xmlns:a16="http://schemas.microsoft.com/office/drawing/2014/main" val="3453862308"/>
                    </a:ext>
                  </a:extLst>
                </a:gridCol>
                <a:gridCol w="1319530">
                  <a:extLst>
                    <a:ext uri="{9D8B030D-6E8A-4147-A177-3AD203B41FA5}">
                      <a16:colId xmlns:a16="http://schemas.microsoft.com/office/drawing/2014/main" val="2609564381"/>
                    </a:ext>
                  </a:extLst>
                </a:gridCol>
                <a:gridCol w="1319530">
                  <a:extLst>
                    <a:ext uri="{9D8B030D-6E8A-4147-A177-3AD203B41FA5}">
                      <a16:colId xmlns:a16="http://schemas.microsoft.com/office/drawing/2014/main" val="2766222652"/>
                    </a:ext>
                  </a:extLst>
                </a:gridCol>
                <a:gridCol w="1319530">
                  <a:extLst>
                    <a:ext uri="{9D8B030D-6E8A-4147-A177-3AD203B41FA5}">
                      <a16:colId xmlns:a16="http://schemas.microsoft.com/office/drawing/2014/main" val="1964181416"/>
                    </a:ext>
                  </a:extLst>
                </a:gridCol>
              </a:tblGrid>
              <a:tr h="925960">
                <a:tc>
                  <a:txBody>
                    <a:bodyPr/>
                    <a:lstStyle/>
                    <a:p>
                      <a:pPr algn="ctr"/>
                      <a:r>
                        <a:rPr kumimoji="1" lang="en-US" altLang="ja-JP" sz="4400" dirty="0"/>
                        <a:t>-0.4</a:t>
                      </a:r>
                      <a:endParaRPr kumimoji="1" lang="ja-JP" altLang="en-US" sz="4400" dirty="0"/>
                    </a:p>
                  </a:txBody>
                  <a:tcPr anchor="ctr">
                    <a:solidFill>
                      <a:schemeClr val="accent4"/>
                    </a:solidFill>
                  </a:tcPr>
                </a:tc>
                <a:tc>
                  <a:txBody>
                    <a:bodyPr/>
                    <a:lstStyle/>
                    <a:p>
                      <a:pPr algn="ctr"/>
                      <a:r>
                        <a:rPr kumimoji="1" lang="en-US" altLang="ja-JP" sz="4400" dirty="0"/>
                        <a:t>0.5</a:t>
                      </a:r>
                      <a:endParaRPr kumimoji="1" lang="ja-JP" altLang="en-US" sz="4400" dirty="0"/>
                    </a:p>
                  </a:txBody>
                  <a:tcPr anchor="ctr"/>
                </a:tc>
                <a:tc>
                  <a:txBody>
                    <a:bodyPr/>
                    <a:lstStyle/>
                    <a:p>
                      <a:pPr algn="ctr"/>
                      <a:r>
                        <a:rPr kumimoji="1" lang="en-US" altLang="ja-JP" sz="4400" dirty="0"/>
                        <a:t>-0.2</a:t>
                      </a:r>
                      <a:endParaRPr kumimoji="1" lang="ja-JP" altLang="en-US" sz="4400" dirty="0"/>
                    </a:p>
                  </a:txBody>
                  <a:tcPr anchor="ctr">
                    <a:solidFill>
                      <a:schemeClr val="accent4"/>
                    </a:solidFill>
                  </a:tcPr>
                </a:tc>
                <a:tc>
                  <a:txBody>
                    <a:bodyPr/>
                    <a:lstStyle/>
                    <a:p>
                      <a:pPr algn="ctr"/>
                      <a:r>
                        <a:rPr kumimoji="1" lang="en-US" altLang="ja-JP" sz="4400" dirty="0"/>
                        <a:t>0.4</a:t>
                      </a:r>
                      <a:endParaRPr kumimoji="1" lang="ja-JP" altLang="en-US" sz="4400" dirty="0"/>
                    </a:p>
                  </a:txBody>
                  <a:tcPr anchor="ctr"/>
                </a:tc>
                <a:tc>
                  <a:txBody>
                    <a:bodyPr/>
                    <a:lstStyle/>
                    <a:p>
                      <a:pPr algn="ctr"/>
                      <a:r>
                        <a:rPr kumimoji="1" lang="en-US" altLang="ja-JP" sz="4400" dirty="0"/>
                        <a:t>-0.3</a:t>
                      </a:r>
                      <a:endParaRPr kumimoji="1" lang="ja-JP" altLang="en-US" sz="4400" dirty="0"/>
                    </a:p>
                  </a:txBody>
                  <a:tcPr anchor="ctr">
                    <a:solidFill>
                      <a:schemeClr val="accent4"/>
                    </a:solidFill>
                  </a:tcPr>
                </a:tc>
                <a:extLst>
                  <a:ext uri="{0D108BD9-81ED-4DB2-BD59-A6C34878D82A}">
                    <a16:rowId xmlns:a16="http://schemas.microsoft.com/office/drawing/2014/main" val="2797268948"/>
                  </a:ext>
                </a:extLst>
              </a:tr>
            </a:tbl>
          </a:graphicData>
        </a:graphic>
      </p:graphicFrame>
      <p:graphicFrame>
        <p:nvGraphicFramePr>
          <p:cNvPr id="10" name="表 9">
            <a:extLst>
              <a:ext uri="{FF2B5EF4-FFF2-40B4-BE49-F238E27FC236}">
                <a16:creationId xmlns:a16="http://schemas.microsoft.com/office/drawing/2014/main" id="{A702284A-91B6-D943-A5B3-9FD80C6E10F1}"/>
              </a:ext>
            </a:extLst>
          </p:cNvPr>
          <p:cNvGraphicFramePr>
            <a:graphicFrameLocks noGrp="1"/>
          </p:cNvGraphicFramePr>
          <p:nvPr>
            <p:extLst>
              <p:ext uri="{D42A27DB-BD31-4B8C-83A1-F6EECF244321}">
                <p14:modId xmlns:p14="http://schemas.microsoft.com/office/powerpoint/2010/main" val="3924849470"/>
              </p:ext>
            </p:extLst>
          </p:nvPr>
        </p:nvGraphicFramePr>
        <p:xfrm>
          <a:off x="10535381" y="1118573"/>
          <a:ext cx="1082675" cy="5112240"/>
        </p:xfrm>
        <a:graphic>
          <a:graphicData uri="http://schemas.openxmlformats.org/drawingml/2006/table">
            <a:tbl>
              <a:tblPr firstRow="1" bandRow="1">
                <a:tableStyleId>{5C22544A-7EE6-4342-B048-85BDC9FD1C3A}</a:tableStyleId>
              </a:tblPr>
              <a:tblGrid>
                <a:gridCol w="1082675">
                  <a:extLst>
                    <a:ext uri="{9D8B030D-6E8A-4147-A177-3AD203B41FA5}">
                      <a16:colId xmlns:a16="http://schemas.microsoft.com/office/drawing/2014/main" val="1600745751"/>
                    </a:ext>
                  </a:extLst>
                </a:gridCol>
              </a:tblGrid>
              <a:tr h="1022448">
                <a:tc>
                  <a:txBody>
                    <a:bodyPr/>
                    <a:lstStyle/>
                    <a:p>
                      <a:pPr algn="ctr"/>
                      <a:r>
                        <a:rPr kumimoji="1" lang="ja-JP" altLang="en-US" sz="4000" dirty="0"/>
                        <a:t>ー</a:t>
                      </a:r>
                    </a:p>
                  </a:txBody>
                  <a:tcPr anchor="ctr">
                    <a:solidFill>
                      <a:schemeClr val="accent4"/>
                    </a:solidFill>
                  </a:tcPr>
                </a:tc>
                <a:extLst>
                  <a:ext uri="{0D108BD9-81ED-4DB2-BD59-A6C34878D82A}">
                    <a16:rowId xmlns:a16="http://schemas.microsoft.com/office/drawing/2014/main" val="1591736891"/>
                  </a:ext>
                </a:extLst>
              </a:tr>
              <a:tr h="1022448">
                <a:tc>
                  <a:txBody>
                    <a:bodyPr/>
                    <a:lstStyle/>
                    <a:p>
                      <a:pPr algn="ctr"/>
                      <a:r>
                        <a:rPr kumimoji="1" lang="ja-JP" altLang="en-US" sz="4000" b="1" dirty="0">
                          <a:solidFill>
                            <a:schemeClr val="bg1"/>
                          </a:solidFill>
                        </a:rPr>
                        <a:t>＋</a:t>
                      </a:r>
                    </a:p>
                  </a:txBody>
                  <a:tcPr anchor="ctr">
                    <a:solidFill>
                      <a:schemeClr val="accent1"/>
                    </a:solidFill>
                  </a:tcPr>
                </a:tc>
                <a:extLst>
                  <a:ext uri="{0D108BD9-81ED-4DB2-BD59-A6C34878D82A}">
                    <a16:rowId xmlns:a16="http://schemas.microsoft.com/office/drawing/2014/main" val="1406440473"/>
                  </a:ext>
                </a:extLst>
              </a:tr>
              <a:tr h="1022448">
                <a:tc>
                  <a:txBody>
                    <a:bodyPr/>
                    <a:lstStyle/>
                    <a:p>
                      <a:pPr algn="ctr"/>
                      <a:r>
                        <a:rPr kumimoji="1" lang="ja-JP" altLang="en-US" sz="4000" b="1" dirty="0">
                          <a:solidFill>
                            <a:schemeClr val="bg1"/>
                          </a:solidFill>
                        </a:rPr>
                        <a:t>ー</a:t>
                      </a:r>
                    </a:p>
                  </a:txBody>
                  <a:tcPr anchor="ctr">
                    <a:solidFill>
                      <a:schemeClr val="accent4"/>
                    </a:solidFill>
                  </a:tcPr>
                </a:tc>
                <a:extLst>
                  <a:ext uri="{0D108BD9-81ED-4DB2-BD59-A6C34878D82A}">
                    <a16:rowId xmlns:a16="http://schemas.microsoft.com/office/drawing/2014/main" val="3088474744"/>
                  </a:ext>
                </a:extLst>
              </a:tr>
              <a:tr h="1022448">
                <a:tc>
                  <a:txBody>
                    <a:bodyPr/>
                    <a:lstStyle/>
                    <a:p>
                      <a:pPr algn="ctr"/>
                      <a:r>
                        <a:rPr kumimoji="1" lang="ja-JP" altLang="en-US" sz="4000" b="1" dirty="0">
                          <a:solidFill>
                            <a:schemeClr val="bg1"/>
                          </a:solidFill>
                        </a:rPr>
                        <a:t>＋</a:t>
                      </a:r>
                    </a:p>
                  </a:txBody>
                  <a:tcPr anchor="ctr">
                    <a:solidFill>
                      <a:schemeClr val="accent1"/>
                    </a:solidFill>
                  </a:tcPr>
                </a:tc>
                <a:extLst>
                  <a:ext uri="{0D108BD9-81ED-4DB2-BD59-A6C34878D82A}">
                    <a16:rowId xmlns:a16="http://schemas.microsoft.com/office/drawing/2014/main" val="1684684990"/>
                  </a:ext>
                </a:extLst>
              </a:tr>
              <a:tr h="1022448">
                <a:tc>
                  <a:txBody>
                    <a:bodyPr/>
                    <a:lstStyle/>
                    <a:p>
                      <a:pPr algn="ctr"/>
                      <a:r>
                        <a:rPr kumimoji="1" lang="ja-JP" altLang="en-US" sz="4000" b="1" dirty="0">
                          <a:solidFill>
                            <a:schemeClr val="bg1"/>
                          </a:solidFill>
                        </a:rPr>
                        <a:t>ー</a:t>
                      </a:r>
                    </a:p>
                  </a:txBody>
                  <a:tcPr anchor="ctr">
                    <a:solidFill>
                      <a:schemeClr val="accent4"/>
                    </a:solidFill>
                  </a:tcPr>
                </a:tc>
                <a:extLst>
                  <a:ext uri="{0D108BD9-81ED-4DB2-BD59-A6C34878D82A}">
                    <a16:rowId xmlns:a16="http://schemas.microsoft.com/office/drawing/2014/main" val="436163475"/>
                  </a:ext>
                </a:extLst>
              </a:tr>
            </a:tbl>
          </a:graphicData>
        </a:graphic>
      </p:graphicFrame>
      <p:sp>
        <p:nvSpPr>
          <p:cNvPr id="11" name="テキスト ボックス 10">
            <a:extLst>
              <a:ext uri="{FF2B5EF4-FFF2-40B4-BE49-F238E27FC236}">
                <a16:creationId xmlns:a16="http://schemas.microsoft.com/office/drawing/2014/main" id="{3F4B3CD0-DB56-3147-ADBD-50E220EE6A75}"/>
              </a:ext>
            </a:extLst>
          </p:cNvPr>
          <p:cNvSpPr txBox="1"/>
          <p:nvPr/>
        </p:nvSpPr>
        <p:spPr>
          <a:xfrm>
            <a:off x="314325" y="1204298"/>
            <a:ext cx="1962397" cy="1446550"/>
          </a:xfrm>
          <a:prstGeom prst="rect">
            <a:avLst/>
          </a:prstGeom>
          <a:noFill/>
        </p:spPr>
        <p:txBody>
          <a:bodyPr wrap="none" rtlCol="0">
            <a:spAutoFit/>
          </a:bodyPr>
          <a:lstStyle/>
          <a:p>
            <a:r>
              <a:rPr kumimoji="1" lang="ja-JP" altLang="en-US" sz="4400" b="1" dirty="0"/>
              <a:t>出力</a:t>
            </a:r>
            <a:r>
              <a:rPr kumimoji="1" lang="en-US" altLang="ja-JP" sz="4400" b="1" dirty="0"/>
              <a:t> </a:t>
            </a:r>
            <a:r>
              <a:rPr kumimoji="1" lang="ja-JP" altLang="en-US" sz="4400" b="1" dirty="0"/>
              <a:t>  </a:t>
            </a:r>
            <a:r>
              <a:rPr kumimoji="1" lang="en-US" altLang="ja-JP" sz="4400" b="1" dirty="0"/>
              <a:t>=</a:t>
            </a:r>
          </a:p>
          <a:p>
            <a:r>
              <a:rPr kumimoji="1" lang="ja-JP" altLang="en-US" sz="4400" b="1" dirty="0"/>
              <a:t>のずれ</a:t>
            </a:r>
          </a:p>
        </p:txBody>
      </p:sp>
      <p:sp>
        <p:nvSpPr>
          <p:cNvPr id="12" name="テキスト ボックス 11">
            <a:extLst>
              <a:ext uri="{FF2B5EF4-FFF2-40B4-BE49-F238E27FC236}">
                <a16:creationId xmlns:a16="http://schemas.microsoft.com/office/drawing/2014/main" id="{9A95F275-0519-D640-91A5-4067C7B4DF98}"/>
              </a:ext>
            </a:extLst>
          </p:cNvPr>
          <p:cNvSpPr txBox="1"/>
          <p:nvPr/>
        </p:nvSpPr>
        <p:spPr>
          <a:xfrm>
            <a:off x="9713474" y="1254553"/>
            <a:ext cx="748923" cy="769441"/>
          </a:xfrm>
          <a:prstGeom prst="rect">
            <a:avLst/>
          </a:prstGeom>
          <a:noFill/>
        </p:spPr>
        <p:txBody>
          <a:bodyPr wrap="none" rtlCol="0">
            <a:spAutoFit/>
          </a:bodyPr>
          <a:lstStyle/>
          <a:p>
            <a:r>
              <a:rPr kumimoji="1" lang="ja-JP" altLang="en-US" sz="4400" b="1" dirty="0"/>
              <a:t>・</a:t>
            </a:r>
          </a:p>
        </p:txBody>
      </p:sp>
      <p:sp>
        <p:nvSpPr>
          <p:cNvPr id="14" name="テキスト ボックス 13">
            <a:extLst>
              <a:ext uri="{FF2B5EF4-FFF2-40B4-BE49-F238E27FC236}">
                <a16:creationId xmlns:a16="http://schemas.microsoft.com/office/drawing/2014/main" id="{2CA3662E-A3E3-904A-918E-558BF4A6B23D}"/>
              </a:ext>
            </a:extLst>
          </p:cNvPr>
          <p:cNvSpPr txBox="1"/>
          <p:nvPr/>
        </p:nvSpPr>
        <p:spPr>
          <a:xfrm>
            <a:off x="4547560" y="2366350"/>
            <a:ext cx="4996489" cy="769441"/>
          </a:xfrm>
          <a:prstGeom prst="rect">
            <a:avLst/>
          </a:prstGeom>
          <a:noFill/>
        </p:spPr>
        <p:txBody>
          <a:bodyPr wrap="square" rtlCol="0">
            <a:spAutoFit/>
          </a:bodyPr>
          <a:lstStyle/>
          <a:p>
            <a:r>
              <a:rPr kumimoji="1" lang="ja-JP" altLang="en-US" sz="4400" dirty="0"/>
              <a:t>ウエイト Ｗ</a:t>
            </a:r>
          </a:p>
        </p:txBody>
      </p:sp>
      <p:sp>
        <p:nvSpPr>
          <p:cNvPr id="15" name="テキスト ボックス 14">
            <a:extLst>
              <a:ext uri="{FF2B5EF4-FFF2-40B4-BE49-F238E27FC236}">
                <a16:creationId xmlns:a16="http://schemas.microsoft.com/office/drawing/2014/main" id="{96C47773-AB74-7A42-904E-A8D031E968E8}"/>
              </a:ext>
            </a:extLst>
          </p:cNvPr>
          <p:cNvSpPr txBox="1"/>
          <p:nvPr/>
        </p:nvSpPr>
        <p:spPr>
          <a:xfrm>
            <a:off x="7229476" y="3674693"/>
            <a:ext cx="2771774" cy="769441"/>
          </a:xfrm>
          <a:prstGeom prst="rect">
            <a:avLst/>
          </a:prstGeom>
          <a:noFill/>
        </p:spPr>
        <p:txBody>
          <a:bodyPr wrap="square" rtlCol="0">
            <a:spAutoFit/>
          </a:bodyPr>
          <a:lstStyle/>
          <a:p>
            <a:r>
              <a:rPr kumimoji="1" lang="ja-JP" altLang="en-US" sz="4400" dirty="0"/>
              <a:t>ノイズ  </a:t>
            </a:r>
            <a:r>
              <a:rPr kumimoji="1" lang="en-US" altLang="ja-JP" sz="4400" dirty="0"/>
              <a:t>e</a:t>
            </a:r>
            <a:endParaRPr kumimoji="1" lang="ja-JP" altLang="en-US" sz="4400" dirty="0"/>
          </a:p>
        </p:txBody>
      </p:sp>
    </p:spTree>
    <p:extLst>
      <p:ext uri="{BB962C8B-B14F-4D97-AF65-F5344CB8AC3E}">
        <p14:creationId xmlns:p14="http://schemas.microsoft.com/office/powerpoint/2010/main" val="25819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683111" y="420688"/>
            <a:ext cx="11979943" cy="6114925"/>
          </a:xfrm>
        </p:spPr>
        <p:txBody>
          <a:bodyPr>
            <a:noAutofit/>
          </a:bodyPr>
          <a:lstStyle/>
          <a:p>
            <a:pPr marL="0" lvl="0" indent="0" defTabSz="914400">
              <a:spcBef>
                <a:spcPts val="0"/>
              </a:spcBef>
              <a:spcAft>
                <a:spcPts val="0"/>
              </a:spcAft>
              <a:buClrTx/>
              <a:buSzTx/>
              <a:buNone/>
            </a:pPr>
            <a:r>
              <a:rPr lang="en-US" altLang="ja-JP" sz="4000" b="1" dirty="0"/>
              <a:t>import </a:t>
            </a:r>
            <a:r>
              <a:rPr lang="en-US" altLang="ja-JP" sz="4000" b="1" dirty="0" err="1"/>
              <a:t>numpy</a:t>
            </a:r>
            <a:r>
              <a:rPr lang="en-US" altLang="ja-JP" sz="4000" b="1" dirty="0"/>
              <a:t> as np</a:t>
            </a:r>
          </a:p>
          <a:p>
            <a:pPr marL="0" lvl="0" indent="0" defTabSz="914400">
              <a:spcBef>
                <a:spcPts val="0"/>
              </a:spcBef>
              <a:spcAft>
                <a:spcPts val="0"/>
              </a:spcAft>
              <a:buClrTx/>
              <a:buSzTx/>
              <a:buNone/>
            </a:pPr>
            <a:r>
              <a:rPr lang="en-US" altLang="ja-JP" sz="4000" b="1" dirty="0"/>
              <a:t>w = </a:t>
            </a:r>
            <a:r>
              <a:rPr lang="en-US" altLang="ja-JP" sz="4000" b="1" dirty="0" err="1"/>
              <a:t>np.array</a:t>
            </a:r>
            <a:r>
              <a:rPr lang="en-US" altLang="ja-JP" sz="4000" b="1" dirty="0"/>
              <a:t>([-0.4, 0.5, -0.2, 0.4,</a:t>
            </a:r>
          </a:p>
          <a:p>
            <a:pPr marL="0" lvl="0" indent="0" defTabSz="914400">
              <a:spcBef>
                <a:spcPts val="0"/>
              </a:spcBef>
              <a:spcAft>
                <a:spcPts val="0"/>
              </a:spcAft>
              <a:buClrTx/>
              <a:buSzTx/>
              <a:buNone/>
            </a:pPr>
            <a:r>
              <a:rPr lang="en-US" altLang="ja-JP" sz="4000" b="1" dirty="0"/>
              <a:t>			 -0.3, 0.6, -0.4, 0.1, -0.9, 0.7])</a:t>
            </a:r>
          </a:p>
          <a:p>
            <a:pPr marL="0" lvl="0" indent="0" defTabSz="914400">
              <a:spcBef>
                <a:spcPts val="0"/>
              </a:spcBef>
              <a:spcAft>
                <a:spcPts val="0"/>
              </a:spcAft>
              <a:buClrTx/>
              <a:buSzTx/>
              <a:buNone/>
            </a:pPr>
            <a:r>
              <a:rPr lang="en-US" altLang="ja-JP" sz="4000" b="1" dirty="0"/>
              <a:t>x = </a:t>
            </a:r>
            <a:r>
              <a:rPr lang="en-US" altLang="ja-JP" sz="4000" b="1" dirty="0" err="1"/>
              <a:t>np.array</a:t>
            </a:r>
            <a:r>
              <a:rPr lang="en-US" altLang="ja-JP" sz="4000" b="1" dirty="0"/>
              <a:t>([-1.0, -1.0, -1.0, 1.0,</a:t>
            </a:r>
          </a:p>
          <a:p>
            <a:pPr marL="0" lvl="0" indent="0" defTabSz="914400">
              <a:spcBef>
                <a:spcPts val="0"/>
              </a:spcBef>
              <a:spcAft>
                <a:spcPts val="0"/>
              </a:spcAft>
              <a:buClrTx/>
              <a:buSzTx/>
              <a:buNone/>
            </a:pPr>
            <a:r>
              <a:rPr lang="en-US" altLang="ja-JP" sz="4000" b="1" dirty="0"/>
              <a:t>			 1.0, -1.0, -1.0, 1.0, -1.0, -1.0]) # Random</a:t>
            </a:r>
          </a:p>
          <a:p>
            <a:pPr marL="0" lvl="0" indent="0" defTabSz="914400">
              <a:spcBef>
                <a:spcPts val="0"/>
              </a:spcBef>
              <a:spcAft>
                <a:spcPts val="0"/>
              </a:spcAft>
              <a:buClrTx/>
              <a:buSzTx/>
              <a:buNone/>
            </a:pPr>
            <a:r>
              <a:rPr lang="en-US" altLang="ja-JP" sz="4000" b="1" dirty="0"/>
              <a:t>e = </a:t>
            </a:r>
            <a:r>
              <a:rPr lang="en-US" altLang="ja-JP" sz="4000" b="1" dirty="0" err="1"/>
              <a:t>np.sign</a:t>
            </a:r>
            <a:r>
              <a:rPr lang="en-US" altLang="ja-JP" sz="4000" b="1" dirty="0"/>
              <a:t>(w)</a:t>
            </a:r>
          </a:p>
          <a:p>
            <a:pPr marL="0" lvl="0" indent="0" defTabSz="914400">
              <a:spcBef>
                <a:spcPts val="0"/>
              </a:spcBef>
              <a:spcAft>
                <a:spcPts val="0"/>
              </a:spcAft>
              <a:buClrTx/>
              <a:buSzTx/>
              <a:buNone/>
            </a:pPr>
            <a:r>
              <a:rPr lang="en-US" altLang="ja-JP" sz="4000" b="1" dirty="0"/>
              <a:t>print('e:', e) #[-1.  1. -1.  1. -1.  1. -1.  1. -1.  1.]</a:t>
            </a:r>
          </a:p>
          <a:p>
            <a:pPr marL="0" lvl="0" indent="0" defTabSz="914400">
              <a:spcBef>
                <a:spcPts val="0"/>
              </a:spcBef>
              <a:spcAft>
                <a:spcPts val="0"/>
              </a:spcAft>
              <a:buClrTx/>
              <a:buSzTx/>
              <a:buNone/>
            </a:pPr>
            <a:r>
              <a:rPr lang="en-US" altLang="ja-JP" sz="4000" b="1" dirty="0"/>
              <a:t>print('w dot n:', </a:t>
            </a:r>
            <a:r>
              <a:rPr lang="en-US" altLang="ja-JP" sz="4000" b="1" dirty="0" err="1"/>
              <a:t>np.dot</a:t>
            </a:r>
            <a:r>
              <a:rPr lang="en-US" altLang="ja-JP" sz="4000" b="1" dirty="0"/>
              <a:t>(w, x)) # 0.3</a:t>
            </a:r>
          </a:p>
          <a:p>
            <a:pPr marL="0" lvl="0" indent="0" defTabSz="914400">
              <a:spcBef>
                <a:spcPts val="0"/>
              </a:spcBef>
              <a:spcAft>
                <a:spcPts val="0"/>
              </a:spcAft>
              <a:buClrTx/>
              <a:buSzTx/>
              <a:buNone/>
            </a:pPr>
            <a:r>
              <a:rPr lang="en-US" altLang="ja-JP" sz="4000" b="1" dirty="0"/>
              <a:t>print('w dot e:', </a:t>
            </a:r>
            <a:r>
              <a:rPr lang="en-US" altLang="ja-JP" sz="4000" b="1" dirty="0" err="1"/>
              <a:t>np.dot</a:t>
            </a:r>
            <a:r>
              <a:rPr lang="en-US" altLang="ja-JP" sz="4000" b="1" dirty="0"/>
              <a:t>(w, e)) # 4.5</a:t>
            </a:r>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3579980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6643" y="615459"/>
            <a:ext cx="10018713" cy="1752599"/>
          </a:xfrm>
        </p:spPr>
        <p:txBody>
          <a:bodyPr/>
          <a:lstStyle/>
          <a:p>
            <a:r>
              <a:rPr kumimoji="1" lang="ja-JP" altLang="en-US" dirty="0"/>
              <a:t>与えるノイズの特徴</a:t>
            </a:r>
          </a:p>
        </p:txBody>
      </p:sp>
      <p:sp>
        <p:nvSpPr>
          <p:cNvPr id="3" name="コンテンツ プレースホルダー 2"/>
          <p:cNvSpPr>
            <a:spLocks noGrp="1"/>
          </p:cNvSpPr>
          <p:nvPr>
            <p:ph idx="1"/>
          </p:nvPr>
        </p:nvSpPr>
        <p:spPr>
          <a:xfrm>
            <a:off x="1484310" y="2074985"/>
            <a:ext cx="10018713" cy="4220307"/>
          </a:xfrm>
        </p:spPr>
        <p:txBody>
          <a:bodyPr>
            <a:noAutofit/>
          </a:bodyPr>
          <a:lstStyle/>
          <a:p>
            <a:r>
              <a:rPr lang="ja-JP" altLang="en-US" sz="3600" u="sng" dirty="0"/>
              <a:t>ウエイトと同じ方向（符号）の誤差</a:t>
            </a:r>
            <a:endParaRPr kumimoji="1" lang="en-US" altLang="ja-JP" sz="3600" u="sng" dirty="0"/>
          </a:p>
          <a:p>
            <a:r>
              <a:rPr kumimoji="1" lang="ja-JP" altLang="en-US" sz="3600" dirty="0"/>
              <a:t>画素数が多いとそれだけ誤差にあたえる影響が大きくなる</a:t>
            </a:r>
            <a:endParaRPr kumimoji="1" lang="en-US" altLang="ja-JP" sz="3600" dirty="0"/>
          </a:p>
          <a:p>
            <a:endParaRPr kumimoji="1" lang="ja-JP" altLang="en-US" sz="3600" dirty="0"/>
          </a:p>
        </p:txBody>
      </p:sp>
    </p:spTree>
    <p:extLst>
      <p:ext uri="{BB962C8B-B14F-4D97-AF65-F5344CB8AC3E}">
        <p14:creationId xmlns:p14="http://schemas.microsoft.com/office/powerpoint/2010/main" val="224309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683111" y="334963"/>
            <a:ext cx="11979943" cy="6114925"/>
          </a:xfrm>
        </p:spPr>
        <p:txBody>
          <a:bodyPr>
            <a:noAutofit/>
          </a:bodyPr>
          <a:lstStyle/>
          <a:p>
            <a:pPr marL="0" lvl="0" indent="0" algn="ctr" defTabSz="914400">
              <a:spcBef>
                <a:spcPts val="0"/>
              </a:spcBef>
              <a:spcAft>
                <a:spcPts val="0"/>
              </a:spcAft>
              <a:buClrTx/>
              <a:buSzTx/>
              <a:buNone/>
            </a:pPr>
            <a:r>
              <a:rPr lang="en-US" altLang="ja-JP" sz="4000" i="1" dirty="0"/>
              <a:t>Fast Gradient Sign Method (FGSM)</a:t>
            </a:r>
          </a:p>
          <a:p>
            <a:pPr marL="0" lvl="0" indent="0" defTabSz="914400">
              <a:spcBef>
                <a:spcPts val="0"/>
              </a:spcBef>
              <a:spcAft>
                <a:spcPts val="0"/>
              </a:spcAft>
              <a:buClrTx/>
              <a:buSzTx/>
              <a:buNone/>
            </a:pPr>
            <a:endParaRPr lang="en-US" altLang="ja-JP" sz="4000" i="1" dirty="0"/>
          </a:p>
          <a:p>
            <a:r>
              <a:rPr lang="ja-JP" altLang="en-US" sz="4000" dirty="0"/>
              <a:t>画像ｘの敵対的サンプルを作成したい</a:t>
            </a:r>
            <a:endParaRPr lang="en-US" altLang="ja-JP" sz="4000" dirty="0"/>
          </a:p>
          <a:p>
            <a:r>
              <a:rPr lang="ja-JP" altLang="en-US" sz="4000" dirty="0"/>
              <a:t>画像 </a:t>
            </a:r>
            <a:r>
              <a:rPr lang="en-US" altLang="ja-JP" sz="4000" dirty="0"/>
              <a:t>x </a:t>
            </a:r>
            <a:r>
              <a:rPr lang="ja-JP" altLang="en-US" sz="4000" dirty="0"/>
              <a:t>の正しいラベルは</a:t>
            </a:r>
            <a:r>
              <a:rPr lang="en-US" altLang="ja-JP" sz="4000" dirty="0"/>
              <a:t>y </a:t>
            </a:r>
          </a:p>
          <a:p>
            <a:r>
              <a:rPr lang="ja-JP" altLang="en-US" sz="4000" dirty="0"/>
              <a:t>モデルに画像</a:t>
            </a:r>
            <a:r>
              <a:rPr lang="en-US" altLang="ja-JP" sz="4000" dirty="0"/>
              <a:t>x </a:t>
            </a:r>
            <a:r>
              <a:rPr lang="ja-JP" altLang="en-US" sz="4000" dirty="0"/>
              <a:t>を与えたとの出力と、正しいラベル</a:t>
            </a:r>
            <a:r>
              <a:rPr lang="en-US" altLang="ja-JP" sz="4000" dirty="0"/>
              <a:t>y</a:t>
            </a:r>
            <a:r>
              <a:rPr lang="ja-JP" altLang="en-US" sz="4000" dirty="0"/>
              <a:t>との誤差は、</a:t>
            </a:r>
            <a:r>
              <a:rPr lang="en-US" altLang="ja-JP" sz="4000" dirty="0"/>
              <a:t>Loss(</a:t>
            </a:r>
            <a:r>
              <a:rPr lang="en-US" altLang="ja-JP" sz="4000" dirty="0" err="1"/>
              <a:t>x,y</a:t>
            </a:r>
            <a:r>
              <a:rPr lang="en-US" altLang="ja-JP" sz="4000" dirty="0"/>
              <a:t>)</a:t>
            </a:r>
          </a:p>
          <a:p>
            <a:r>
              <a:rPr lang="ja-JP" altLang="en-US" sz="4000" dirty="0"/>
              <a:t>画像を少し変化させたときに、損失が大きくなる方向を計算し、その符号をもったノイズを加える</a:t>
            </a:r>
            <a:endParaRPr lang="en-US" altLang="ja-JP" sz="4000" dirty="0"/>
          </a:p>
          <a:p>
            <a:r>
              <a:rPr lang="en-US" altLang="ja-JP" sz="4000" b="1" i="1" dirty="0"/>
              <a:t>x</a:t>
            </a:r>
            <a:r>
              <a:rPr lang="en-US" altLang="ja-JP" sz="4000" dirty="0"/>
              <a:t>̃ = </a:t>
            </a:r>
            <a:r>
              <a:rPr lang="en-US" altLang="ja-JP" sz="4000" b="1" i="1" dirty="0"/>
              <a:t>x </a:t>
            </a:r>
            <a:r>
              <a:rPr lang="en-US" altLang="ja-JP" sz="4000" dirty="0"/>
              <a:t>+ </a:t>
            </a:r>
            <a:r>
              <a:rPr lang="el-GR" altLang="ja-JP" sz="4000" dirty="0"/>
              <a:t>ϵ</a:t>
            </a:r>
            <a:r>
              <a:rPr lang="ja-JP" altLang="en-US" sz="4000" dirty="0"/>
              <a:t> </a:t>
            </a:r>
            <a:r>
              <a:rPr lang="en-US" altLang="ja-JP" sz="4000" dirty="0"/>
              <a:t>sign(∇</a:t>
            </a:r>
            <a:r>
              <a:rPr lang="en-US" altLang="ja-JP" sz="4000" b="1" i="1" dirty="0" err="1"/>
              <a:t>x</a:t>
            </a:r>
            <a:r>
              <a:rPr lang="en-US" altLang="ja-JP" sz="4000" dirty="0" err="1"/>
              <a:t>Loss</a:t>
            </a:r>
            <a:r>
              <a:rPr lang="en-US" altLang="ja-JP" sz="4000" dirty="0"/>
              <a:t>(</a:t>
            </a:r>
            <a:r>
              <a:rPr lang="en-US" altLang="ja-JP" sz="4000" b="1" i="1" dirty="0" err="1"/>
              <a:t>x</a:t>
            </a:r>
            <a:r>
              <a:rPr lang="en-US" altLang="ja-JP" sz="4000" dirty="0" err="1"/>
              <a:t>,y</a:t>
            </a:r>
            <a:r>
              <a:rPr lang="en-US" altLang="ja-JP" sz="4000" dirty="0"/>
              <a:t>))</a:t>
            </a:r>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3680803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p:cNvSpPr txBox="1"/>
          <p:nvPr/>
        </p:nvSpPr>
        <p:spPr>
          <a:xfrm>
            <a:off x="767862" y="393046"/>
            <a:ext cx="10972800" cy="4832092"/>
          </a:xfrm>
          <a:prstGeom prst="rect">
            <a:avLst/>
          </a:prstGeom>
          <a:noFill/>
        </p:spPr>
        <p:txBody>
          <a:bodyPr wrap="square" rtlCol="0">
            <a:spAutoFit/>
          </a:bodyPr>
          <a:lstStyle/>
          <a:p>
            <a:pPr algn="ctr"/>
            <a:r>
              <a:rPr kumimoji="1" lang="ja-JP" altLang="en-US" sz="2800" dirty="0"/>
              <a:t>授業のすすめかた</a:t>
            </a:r>
            <a:endParaRPr kumimoji="1" lang="en-US" altLang="ja-JP" sz="2800" dirty="0"/>
          </a:p>
          <a:p>
            <a:endParaRPr kumimoji="1" lang="en-US" altLang="ja-JP" sz="2800" dirty="0"/>
          </a:p>
          <a:p>
            <a:r>
              <a:rPr kumimoji="1" lang="ja-JP" altLang="en-US" sz="2800" dirty="0"/>
              <a:t>・原則として実習です。その回のテキストをみて、各自のペースで演習を行って下さい。早く終ったら、次に進んで結構です。</a:t>
            </a:r>
            <a:endParaRPr kumimoji="1" lang="en-US" altLang="ja-JP" sz="2800" dirty="0"/>
          </a:p>
          <a:p>
            <a:endParaRPr kumimoji="1" lang="en-US" altLang="ja-JP" sz="2800" dirty="0"/>
          </a:p>
          <a:p>
            <a:r>
              <a:rPr kumimoji="1" lang="ja-JP" altLang="en-US" sz="2800" dirty="0"/>
              <a:t>・その回の演習が全て終ったら、必要に応じて周りの人をアシストして下さい。</a:t>
            </a:r>
            <a:endParaRPr kumimoji="1" lang="en-US" altLang="ja-JP" sz="2800" dirty="0"/>
          </a:p>
          <a:p>
            <a:endParaRPr kumimoji="1" lang="en-US" altLang="ja-JP" sz="2800" dirty="0"/>
          </a:p>
          <a:p>
            <a:r>
              <a:rPr kumimoji="1" lang="ja-JP" altLang="en-US" sz="2800" dirty="0"/>
              <a:t>・やってみてわからない点は、その場で質問して下さい。</a:t>
            </a:r>
            <a:endParaRPr kumimoji="1" lang="en-US" altLang="ja-JP" sz="2800" dirty="0"/>
          </a:p>
          <a:p>
            <a:endParaRPr kumimoji="1" lang="en-US" altLang="ja-JP" sz="2800" dirty="0"/>
          </a:p>
          <a:p>
            <a:r>
              <a:rPr kumimoji="1" lang="ja-JP" altLang="en-US" sz="2800" dirty="0"/>
              <a:t>・途中で解説を行います。その場合は、作業をとめて聞いて下さい。</a:t>
            </a:r>
            <a:endParaRPr kumimoji="1" lang="en-US" altLang="ja-JP" sz="2800" dirty="0"/>
          </a:p>
        </p:txBody>
      </p:sp>
    </p:spTree>
    <p:extLst>
      <p:ext uri="{BB962C8B-B14F-4D97-AF65-F5344CB8AC3E}">
        <p14:creationId xmlns:p14="http://schemas.microsoft.com/office/powerpoint/2010/main" val="1006421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212A455-BBA4-DD42-B5A3-DBED7B745716}"/>
              </a:ext>
            </a:extLst>
          </p:cNvPr>
          <p:cNvPicPr>
            <a:picLocks noChangeAspect="1"/>
          </p:cNvPicPr>
          <p:nvPr/>
        </p:nvPicPr>
        <p:blipFill>
          <a:blip r:embed="rId2"/>
          <a:stretch>
            <a:fillRect/>
          </a:stretch>
        </p:blipFill>
        <p:spPr>
          <a:xfrm>
            <a:off x="0" y="88992"/>
            <a:ext cx="12192000" cy="5513798"/>
          </a:xfrm>
          <a:prstGeom prst="rect">
            <a:avLst/>
          </a:prstGeom>
        </p:spPr>
      </p:pic>
      <p:sp>
        <p:nvSpPr>
          <p:cNvPr id="6" name="テキスト ボックス 5">
            <a:extLst>
              <a:ext uri="{FF2B5EF4-FFF2-40B4-BE49-F238E27FC236}">
                <a16:creationId xmlns:a16="http://schemas.microsoft.com/office/drawing/2014/main" id="{EDC3FF7D-8A0B-9C44-959A-F8B8BBCF67D6}"/>
              </a:ext>
            </a:extLst>
          </p:cNvPr>
          <p:cNvSpPr txBox="1"/>
          <p:nvPr/>
        </p:nvSpPr>
        <p:spPr>
          <a:xfrm>
            <a:off x="941294" y="5809128"/>
            <a:ext cx="2635624" cy="830997"/>
          </a:xfrm>
          <a:prstGeom prst="rect">
            <a:avLst/>
          </a:prstGeom>
          <a:noFill/>
        </p:spPr>
        <p:txBody>
          <a:bodyPr wrap="square" rtlCol="0">
            <a:spAutoFit/>
          </a:bodyPr>
          <a:lstStyle/>
          <a:p>
            <a:r>
              <a:rPr kumimoji="1" lang="ja-JP" altLang="en-US" sz="4800" dirty="0"/>
              <a:t>パンダ</a:t>
            </a:r>
          </a:p>
        </p:txBody>
      </p:sp>
      <p:sp>
        <p:nvSpPr>
          <p:cNvPr id="7" name="テキスト ボックス 6">
            <a:extLst>
              <a:ext uri="{FF2B5EF4-FFF2-40B4-BE49-F238E27FC236}">
                <a16:creationId xmlns:a16="http://schemas.microsoft.com/office/drawing/2014/main" id="{6D01E471-294E-E344-9E57-940FDAE1A18F}"/>
              </a:ext>
            </a:extLst>
          </p:cNvPr>
          <p:cNvSpPr txBox="1"/>
          <p:nvPr/>
        </p:nvSpPr>
        <p:spPr>
          <a:xfrm>
            <a:off x="8041342" y="5809128"/>
            <a:ext cx="3729318" cy="830997"/>
          </a:xfrm>
          <a:prstGeom prst="rect">
            <a:avLst/>
          </a:prstGeom>
          <a:noFill/>
        </p:spPr>
        <p:txBody>
          <a:bodyPr wrap="square" rtlCol="0">
            <a:spAutoFit/>
          </a:bodyPr>
          <a:lstStyle/>
          <a:p>
            <a:r>
              <a:rPr kumimoji="1" lang="ja-JP" altLang="en-US" sz="4800" dirty="0"/>
              <a:t>テナガザル</a:t>
            </a:r>
          </a:p>
        </p:txBody>
      </p:sp>
    </p:spTree>
    <p:extLst>
      <p:ext uri="{BB962C8B-B14F-4D97-AF65-F5344CB8AC3E}">
        <p14:creationId xmlns:p14="http://schemas.microsoft.com/office/powerpoint/2010/main" val="202647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96E29D4-6FB3-034E-99BC-BE10AD344288}"/>
              </a:ext>
            </a:extLst>
          </p:cNvPr>
          <p:cNvPicPr>
            <a:picLocks noChangeAspect="1"/>
          </p:cNvPicPr>
          <p:nvPr/>
        </p:nvPicPr>
        <p:blipFill>
          <a:blip r:embed="rId3"/>
          <a:stretch>
            <a:fillRect/>
          </a:stretch>
        </p:blipFill>
        <p:spPr>
          <a:xfrm>
            <a:off x="59123" y="1114425"/>
            <a:ext cx="12132877" cy="5743575"/>
          </a:xfrm>
          <a:prstGeom prst="rect">
            <a:avLst/>
          </a:prstGeom>
        </p:spPr>
      </p:pic>
      <p:sp>
        <p:nvSpPr>
          <p:cNvPr id="9" name="正方形/長方形 8">
            <a:extLst>
              <a:ext uri="{FF2B5EF4-FFF2-40B4-BE49-F238E27FC236}">
                <a16:creationId xmlns:a16="http://schemas.microsoft.com/office/drawing/2014/main" id="{D792B175-FB11-E044-82FE-88DE2088A842}"/>
              </a:ext>
            </a:extLst>
          </p:cNvPr>
          <p:cNvSpPr/>
          <p:nvPr/>
        </p:nvSpPr>
        <p:spPr>
          <a:xfrm>
            <a:off x="909678" y="468094"/>
            <a:ext cx="8067593" cy="646331"/>
          </a:xfrm>
          <a:prstGeom prst="rect">
            <a:avLst/>
          </a:prstGeom>
        </p:spPr>
        <p:txBody>
          <a:bodyPr wrap="none">
            <a:spAutoFit/>
          </a:bodyPr>
          <a:lstStyle/>
          <a:p>
            <a:r>
              <a:rPr lang="en-US" altLang="ja-JP" sz="3600" dirty="0">
                <a:solidFill>
                  <a:srgbClr val="111111"/>
                </a:solidFill>
                <a:latin typeface="Helvetica Neue" panose="02000503000000020004" pitchFamily="2" charset="0"/>
              </a:rPr>
              <a:t>logistic regression</a:t>
            </a:r>
            <a:r>
              <a:rPr lang="ja-JP" altLang="en-US" sz="3600" dirty="0">
                <a:solidFill>
                  <a:srgbClr val="111111"/>
                </a:solidFill>
                <a:latin typeface="Helvetica Neue" panose="02000503000000020004" pitchFamily="2" charset="0"/>
              </a:rPr>
              <a:t>での敵対的サンプル</a:t>
            </a:r>
            <a:endParaRPr lang="ja-JP" altLang="en-US" sz="3600" dirty="0"/>
          </a:p>
        </p:txBody>
      </p:sp>
    </p:spTree>
    <p:extLst>
      <p:ext uri="{BB962C8B-B14F-4D97-AF65-F5344CB8AC3E}">
        <p14:creationId xmlns:p14="http://schemas.microsoft.com/office/powerpoint/2010/main" val="891191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683111" y="334963"/>
            <a:ext cx="11979943" cy="6114925"/>
          </a:xfrm>
        </p:spPr>
        <p:txBody>
          <a:bodyPr>
            <a:noAutofit/>
          </a:bodyPr>
          <a:lstStyle/>
          <a:p>
            <a:pPr marL="0" lvl="0" indent="0" algn="ctr" defTabSz="914400">
              <a:spcBef>
                <a:spcPts val="0"/>
              </a:spcBef>
              <a:spcAft>
                <a:spcPts val="0"/>
              </a:spcAft>
              <a:buClrTx/>
              <a:buSzTx/>
              <a:buNone/>
            </a:pPr>
            <a:r>
              <a:rPr lang="ja-JP" altLang="en-US" sz="4000" i="1" dirty="0"/>
              <a:t>敵対的サンプルに対する防御方法</a:t>
            </a:r>
            <a:endParaRPr lang="en-US" altLang="ja-JP" sz="4000" i="1" dirty="0"/>
          </a:p>
          <a:p>
            <a:pPr marL="0" lvl="0" indent="0" defTabSz="914400">
              <a:spcBef>
                <a:spcPts val="0"/>
              </a:spcBef>
              <a:spcAft>
                <a:spcPts val="0"/>
              </a:spcAft>
              <a:buClrTx/>
              <a:buSzTx/>
              <a:buNone/>
            </a:pPr>
            <a:endParaRPr lang="en-US" altLang="ja-JP" sz="4000" i="1" dirty="0"/>
          </a:p>
          <a:p>
            <a:r>
              <a:rPr lang="en-US" altLang="ja-JP" sz="4000" i="1" dirty="0"/>
              <a:t>adversarial example</a:t>
            </a:r>
            <a:r>
              <a:rPr lang="ja-JP" altLang="en-US" sz="4000" i="1" dirty="0"/>
              <a:t>も</a:t>
            </a:r>
            <a:r>
              <a:rPr lang="en-US" altLang="ja-JP" sz="4000" i="1" dirty="0"/>
              <a:t>training set</a:t>
            </a:r>
            <a:r>
              <a:rPr lang="ja-JP" altLang="en-US" sz="4000" i="1" dirty="0"/>
              <a:t>に含めて学習する</a:t>
            </a:r>
            <a:endParaRPr lang="en-US" altLang="ja-JP" sz="4000" dirty="0"/>
          </a:p>
          <a:p>
            <a:r>
              <a:rPr lang="ja-JP" altLang="en-US" sz="4000" dirty="0"/>
              <a:t>損失関数</a:t>
            </a:r>
            <a:endParaRPr lang="en-US" altLang="ja-JP" sz="4000" dirty="0"/>
          </a:p>
          <a:p>
            <a:pPr marL="457200" lvl="1" indent="0">
              <a:buNone/>
            </a:pPr>
            <a:r>
              <a:rPr lang="el-GR" altLang="ja-JP" sz="4000" dirty="0"/>
              <a:t>α</a:t>
            </a:r>
            <a:r>
              <a:rPr lang="en-US" altLang="ja-JP" sz="4000" dirty="0"/>
              <a:t>Loss(</a:t>
            </a:r>
            <a:r>
              <a:rPr lang="en-US" altLang="ja-JP" sz="4000" b="1" i="1" dirty="0" err="1"/>
              <a:t>W</a:t>
            </a:r>
            <a:r>
              <a:rPr lang="en-US" altLang="ja-JP" sz="4000" dirty="0" err="1"/>
              <a:t>,</a:t>
            </a:r>
            <a:r>
              <a:rPr lang="en-US" altLang="ja-JP" sz="4000" b="1" i="1" dirty="0" err="1"/>
              <a:t>x</a:t>
            </a:r>
            <a:r>
              <a:rPr lang="en-US" altLang="ja-JP" sz="4000" dirty="0" err="1"/>
              <a:t>,l</a:t>
            </a:r>
            <a:r>
              <a:rPr lang="en-US" altLang="ja-JP" sz="4000" dirty="0"/>
              <a:t>)+(1−</a:t>
            </a:r>
            <a:r>
              <a:rPr lang="el-GR" altLang="ja-JP" sz="4000" dirty="0"/>
              <a:t>α)</a:t>
            </a:r>
            <a:r>
              <a:rPr lang="en-US" altLang="ja-JP" sz="4000" dirty="0"/>
              <a:t>Loss(</a:t>
            </a:r>
            <a:r>
              <a:rPr lang="en-US" altLang="ja-JP" sz="4000" b="1" i="1" dirty="0" err="1"/>
              <a:t>W</a:t>
            </a:r>
            <a:r>
              <a:rPr lang="en-US" altLang="ja-JP" sz="4000" dirty="0" err="1"/>
              <a:t>,</a:t>
            </a:r>
            <a:r>
              <a:rPr lang="en-US" altLang="ja-JP" sz="4000" b="1" i="1" dirty="0" err="1"/>
              <a:t>x</a:t>
            </a:r>
            <a:r>
              <a:rPr lang="en-US" altLang="ja-JP" sz="4000" dirty="0"/>
              <a:t>+</a:t>
            </a:r>
            <a:r>
              <a:rPr lang="el-GR" altLang="ja-JP" sz="4000" dirty="0"/>
              <a:t>ϵ</a:t>
            </a:r>
            <a:r>
              <a:rPr lang="en-US" altLang="ja-JP" sz="4000" dirty="0"/>
              <a:t>sign(∇</a:t>
            </a:r>
            <a:r>
              <a:rPr lang="en-US" altLang="ja-JP" sz="4000" b="1" i="1" dirty="0" err="1"/>
              <a:t>x</a:t>
            </a:r>
            <a:r>
              <a:rPr lang="en-US" altLang="ja-JP" sz="4000" dirty="0" err="1"/>
              <a:t>Loss</a:t>
            </a:r>
            <a:r>
              <a:rPr lang="en-US" altLang="ja-JP" sz="4000" dirty="0"/>
              <a:t>(</a:t>
            </a:r>
            <a:r>
              <a:rPr lang="en-US" altLang="ja-JP" sz="4000" b="1" i="1" dirty="0" err="1"/>
              <a:t>W</a:t>
            </a:r>
            <a:r>
              <a:rPr lang="en-US" altLang="ja-JP" sz="4000" dirty="0" err="1"/>
              <a:t>,</a:t>
            </a:r>
            <a:r>
              <a:rPr lang="en-US" altLang="ja-JP" sz="4000" b="1" i="1" dirty="0" err="1"/>
              <a:t>x</a:t>
            </a:r>
            <a:r>
              <a:rPr lang="en-US" altLang="ja-JP" sz="4000" dirty="0" err="1"/>
              <a:t>,y</a:t>
            </a:r>
            <a:r>
              <a:rPr lang="en-US" altLang="ja-JP" sz="4000" dirty="0"/>
              <a:t>))</a:t>
            </a:r>
          </a:p>
          <a:p>
            <a:r>
              <a:rPr lang="ja-JP" altLang="en-US" sz="4000" dirty="0"/>
              <a:t>敵対的サンプルに対するエラー率</a:t>
            </a:r>
            <a:endParaRPr lang="en-US" altLang="ja-JP" sz="4000" dirty="0"/>
          </a:p>
          <a:p>
            <a:pPr marL="457200" lvl="1" indent="0">
              <a:buNone/>
            </a:pPr>
            <a:r>
              <a:rPr lang="ja-JP" altLang="en-US" sz="3200" dirty="0"/>
              <a:t>８９．４％→１７．９％</a:t>
            </a:r>
            <a:endParaRPr lang="en-US" altLang="ja-JP" sz="3200" dirty="0"/>
          </a:p>
          <a:p>
            <a:r>
              <a:rPr lang="ja-JP" altLang="en-US" sz="3600" dirty="0"/>
              <a:t>欠点　他の手法による攻撃には脆弱</a:t>
            </a:r>
            <a:endParaRPr lang="en-US" altLang="ja-JP" sz="36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2854424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683111" y="334963"/>
            <a:ext cx="11979943" cy="6114925"/>
          </a:xfrm>
        </p:spPr>
        <p:txBody>
          <a:bodyPr>
            <a:noAutofit/>
          </a:bodyPr>
          <a:lstStyle/>
          <a:p>
            <a:pPr marL="0" lvl="0" indent="0" algn="ctr" defTabSz="914400">
              <a:spcBef>
                <a:spcPts val="0"/>
              </a:spcBef>
              <a:spcAft>
                <a:spcPts val="0"/>
              </a:spcAft>
              <a:buClrTx/>
              <a:buSzTx/>
              <a:buNone/>
            </a:pPr>
            <a:r>
              <a:rPr lang="ja-JP" altLang="en-US" sz="4000" i="1" dirty="0"/>
              <a:t>他の攻撃手法</a:t>
            </a:r>
            <a:endParaRPr lang="en-US" altLang="ja-JP" sz="4000" i="1" dirty="0"/>
          </a:p>
          <a:p>
            <a:pPr marL="0" lvl="0" indent="0" defTabSz="914400">
              <a:spcBef>
                <a:spcPts val="0"/>
              </a:spcBef>
              <a:spcAft>
                <a:spcPts val="0"/>
              </a:spcAft>
              <a:buClrTx/>
              <a:buSzTx/>
              <a:buNone/>
            </a:pPr>
            <a:endParaRPr lang="en-US" altLang="ja-JP" sz="4400" i="1" dirty="0"/>
          </a:p>
          <a:p>
            <a:r>
              <a:rPr lang="en-US" altLang="ja-JP" sz="4000" b="1" dirty="0"/>
              <a:t>Jacobian-Based Saliency Map Approach (JSMA)</a:t>
            </a:r>
            <a:endParaRPr lang="en-US" altLang="ja-JP" sz="4000" dirty="0"/>
          </a:p>
          <a:p>
            <a:r>
              <a:rPr lang="en-US" altLang="ja-JP" sz="4000" b="1" dirty="0"/>
              <a:t>Black-Box Attack</a:t>
            </a:r>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3298632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340212" y="477838"/>
            <a:ext cx="11508888" cy="6114925"/>
          </a:xfrm>
        </p:spPr>
        <p:txBody>
          <a:bodyPr>
            <a:noAutofit/>
          </a:bodyPr>
          <a:lstStyle/>
          <a:p>
            <a:pPr marL="0" indent="0" algn="ctr" defTabSz="914400">
              <a:spcBef>
                <a:spcPts val="0"/>
              </a:spcBef>
              <a:spcAft>
                <a:spcPts val="0"/>
              </a:spcAft>
              <a:buClrTx/>
              <a:buSzTx/>
              <a:buNone/>
            </a:pPr>
            <a:r>
              <a:rPr lang="en-US" altLang="ja-JP" sz="4000" b="1" dirty="0"/>
              <a:t>Jacobian-Based Saliency Map Approach (JSMA)</a:t>
            </a:r>
            <a:endParaRPr lang="en-US" altLang="ja-JP" sz="4000" dirty="0"/>
          </a:p>
          <a:p>
            <a:pPr marL="0" lvl="0" indent="0" defTabSz="914400">
              <a:spcBef>
                <a:spcPts val="0"/>
              </a:spcBef>
              <a:spcAft>
                <a:spcPts val="0"/>
              </a:spcAft>
              <a:buClrTx/>
              <a:buSzTx/>
              <a:buNone/>
            </a:pPr>
            <a:endParaRPr lang="en-US" altLang="ja-JP" sz="4400" i="1" dirty="0"/>
          </a:p>
          <a:p>
            <a:r>
              <a:rPr lang="ja-JP" altLang="en-US" sz="3600" dirty="0"/>
              <a:t>特定の入力を</a:t>
            </a:r>
            <a:r>
              <a:rPr lang="ja-JP" altLang="en-US" sz="3600" dirty="0">
                <a:solidFill>
                  <a:srgbClr val="FF0000"/>
                </a:solidFill>
              </a:rPr>
              <a:t>特定の狙ったクラスに誤分類させる</a:t>
            </a:r>
            <a:r>
              <a:rPr lang="ja-JP" altLang="en-US" sz="3600" dirty="0"/>
              <a:t>方法</a:t>
            </a:r>
            <a:endParaRPr lang="en-US" altLang="ja-JP" sz="3600" dirty="0"/>
          </a:p>
          <a:p>
            <a:r>
              <a:rPr lang="ja-JP" altLang="en-US" sz="3600" dirty="0"/>
              <a:t>下記の画素を誤分類されるまで、繰返し変化させる</a:t>
            </a:r>
            <a:endParaRPr lang="en-US" altLang="ja-JP" sz="3600" dirty="0"/>
          </a:p>
          <a:p>
            <a:pPr lvl="1"/>
            <a:r>
              <a:rPr lang="ja-JP" altLang="en-US" sz="3200" dirty="0"/>
              <a:t>値を少し動かした時に、誤分類させたいクラスであると判別される確率が増加</a:t>
            </a:r>
            <a:endParaRPr lang="en-US" altLang="ja-JP" sz="3200" dirty="0"/>
          </a:p>
          <a:p>
            <a:pPr lvl="1"/>
            <a:r>
              <a:rPr lang="ja-JP" altLang="en-US" sz="3200" dirty="0"/>
              <a:t>値を少し動かした時に、誤分類させたいクラス以外であると判別される確率が減少</a:t>
            </a:r>
            <a:endParaRPr lang="en-US" altLang="ja-JP" sz="3200" dirty="0"/>
          </a:p>
          <a:p>
            <a:endParaRPr lang="en-US" altLang="ja-JP" sz="40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314436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141B4-0CB0-EB4F-8F28-40576566053C}"/>
              </a:ext>
            </a:extLst>
          </p:cNvPr>
          <p:cNvPicPr>
            <a:picLocks noChangeAspect="1"/>
          </p:cNvPicPr>
          <p:nvPr/>
        </p:nvPicPr>
        <p:blipFill>
          <a:blip r:embed="rId3"/>
          <a:stretch>
            <a:fillRect/>
          </a:stretch>
        </p:blipFill>
        <p:spPr>
          <a:xfrm>
            <a:off x="2943225" y="238106"/>
            <a:ext cx="6483350" cy="6391294"/>
          </a:xfrm>
          <a:prstGeom prst="rect">
            <a:avLst/>
          </a:prstGeom>
        </p:spPr>
      </p:pic>
    </p:spTree>
    <p:extLst>
      <p:ext uri="{BB962C8B-B14F-4D97-AF65-F5344CB8AC3E}">
        <p14:creationId xmlns:p14="http://schemas.microsoft.com/office/powerpoint/2010/main" val="67323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60FBF7D-F487-0848-96D1-1D9A51F371C6}"/>
              </a:ext>
            </a:extLst>
          </p:cNvPr>
          <p:cNvPicPr>
            <a:picLocks noChangeAspect="1"/>
          </p:cNvPicPr>
          <p:nvPr/>
        </p:nvPicPr>
        <p:blipFill>
          <a:blip r:embed="rId3"/>
          <a:stretch>
            <a:fillRect/>
          </a:stretch>
        </p:blipFill>
        <p:spPr>
          <a:xfrm>
            <a:off x="-1" y="1290369"/>
            <a:ext cx="12192001" cy="2791627"/>
          </a:xfrm>
          <a:prstGeom prst="rect">
            <a:avLst/>
          </a:prstGeom>
        </p:spPr>
      </p:pic>
    </p:spTree>
    <p:extLst>
      <p:ext uri="{BB962C8B-B14F-4D97-AF65-F5344CB8AC3E}">
        <p14:creationId xmlns:p14="http://schemas.microsoft.com/office/powerpoint/2010/main" val="393020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340212" y="477838"/>
            <a:ext cx="11508888" cy="6114925"/>
          </a:xfrm>
        </p:spPr>
        <p:txBody>
          <a:bodyPr>
            <a:noAutofit/>
          </a:bodyPr>
          <a:lstStyle/>
          <a:p>
            <a:pPr marL="0" indent="0" algn="ctr" defTabSz="914400">
              <a:spcBef>
                <a:spcPts val="0"/>
              </a:spcBef>
              <a:spcAft>
                <a:spcPts val="0"/>
              </a:spcAft>
              <a:buClrTx/>
              <a:buSzTx/>
              <a:buNone/>
            </a:pPr>
            <a:r>
              <a:rPr lang="ja-JP" altLang="en-US" sz="4400" i="1" dirty="0"/>
              <a:t>敵対的サンプルに対する防御方法２</a:t>
            </a:r>
            <a:endParaRPr lang="en-US" altLang="ja-JP" sz="4400" i="1" dirty="0"/>
          </a:p>
          <a:p>
            <a:pPr marL="0" lvl="0" indent="0" algn="ctr" defTabSz="914400">
              <a:spcBef>
                <a:spcPts val="0"/>
              </a:spcBef>
              <a:spcAft>
                <a:spcPts val="0"/>
              </a:spcAft>
              <a:buClrTx/>
              <a:buSzTx/>
              <a:buNone/>
            </a:pPr>
            <a:endParaRPr lang="en-US" altLang="ja-JP" sz="4400" i="1" dirty="0"/>
          </a:p>
          <a:p>
            <a:r>
              <a:rPr lang="ja-JP" altLang="en-US" sz="3600" dirty="0"/>
              <a:t>値を少し動かした時に、それぞれのクラスに分類される確率を出力せず、ラベルのみ出力する</a:t>
            </a:r>
            <a:endParaRPr lang="en-US" altLang="ja-JP" sz="3600" dirty="0"/>
          </a:p>
          <a:p>
            <a:pPr marL="457200" lvl="1" indent="0">
              <a:buNone/>
            </a:pPr>
            <a:r>
              <a:rPr lang="ja-JP" altLang="en-US" sz="3600" dirty="0"/>
              <a:t>（</a:t>
            </a:r>
            <a:r>
              <a:rPr lang="en-US" altLang="ja-JP" sz="3600" dirty="0"/>
              <a:t>gradient masking</a:t>
            </a:r>
            <a:r>
              <a:rPr lang="ja-JP" altLang="en-US" sz="3600" dirty="0"/>
              <a:t>）</a:t>
            </a:r>
            <a:endParaRPr lang="en-US" altLang="ja-JP" sz="3600" dirty="0"/>
          </a:p>
          <a:p>
            <a:r>
              <a:rPr lang="ja-JP" altLang="en-US" sz="3600" dirty="0"/>
              <a:t>有効な方法といえるか？</a:t>
            </a:r>
            <a:endParaRPr lang="en-US" altLang="ja-JP" sz="3200" dirty="0"/>
          </a:p>
          <a:p>
            <a:endParaRPr lang="en-US" altLang="ja-JP" sz="40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214474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340212" y="477838"/>
            <a:ext cx="11508888" cy="6114925"/>
          </a:xfrm>
        </p:spPr>
        <p:txBody>
          <a:bodyPr>
            <a:noAutofit/>
          </a:bodyPr>
          <a:lstStyle/>
          <a:p>
            <a:pPr marL="0" lvl="0" indent="0" algn="ctr" defTabSz="914400">
              <a:spcBef>
                <a:spcPts val="0"/>
              </a:spcBef>
              <a:spcAft>
                <a:spcPts val="0"/>
              </a:spcAft>
              <a:buClrTx/>
              <a:buSzTx/>
              <a:buNone/>
            </a:pPr>
            <a:r>
              <a:rPr lang="en-US" altLang="ja-JP" sz="4400" i="1" dirty="0"/>
              <a:t>Black-Box Attack</a:t>
            </a:r>
          </a:p>
          <a:p>
            <a:pPr marL="0" lvl="0" indent="0" algn="ctr" defTabSz="914400">
              <a:spcBef>
                <a:spcPts val="0"/>
              </a:spcBef>
              <a:spcAft>
                <a:spcPts val="0"/>
              </a:spcAft>
              <a:buClrTx/>
              <a:buSzTx/>
              <a:buNone/>
            </a:pPr>
            <a:endParaRPr lang="en-US" altLang="ja-JP" sz="4400" i="1" dirty="0"/>
          </a:p>
          <a:p>
            <a:r>
              <a:rPr lang="ja-JP" altLang="en-US" sz="3600" dirty="0"/>
              <a:t>モデルや</a:t>
            </a:r>
            <a:r>
              <a:rPr lang="en-US" altLang="ja-JP" sz="3600" dirty="0"/>
              <a:t>training set</a:t>
            </a:r>
            <a:r>
              <a:rPr lang="ja-JP" altLang="en-US" sz="3600" dirty="0"/>
              <a:t>に直接アクセスできない場合</a:t>
            </a:r>
            <a:endParaRPr lang="en-US" altLang="ja-JP" sz="3600" dirty="0"/>
          </a:p>
          <a:p>
            <a:r>
              <a:rPr lang="ja-JP" altLang="en-US" sz="3600" dirty="0"/>
              <a:t>利用できるのは、攻撃対象となるモデル（</a:t>
            </a:r>
            <a:r>
              <a:rPr lang="en-US" altLang="ja-JP" sz="3600" dirty="0"/>
              <a:t>oracle</a:t>
            </a:r>
            <a:r>
              <a:rPr lang="ja-JP" altLang="en-US" sz="3600" dirty="0"/>
              <a:t>）から得られるラベルのみ</a:t>
            </a:r>
            <a:endParaRPr lang="en-US" altLang="ja-JP" sz="32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3575996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340212" y="477838"/>
            <a:ext cx="11508888" cy="6114925"/>
          </a:xfrm>
        </p:spPr>
        <p:txBody>
          <a:bodyPr>
            <a:noAutofit/>
          </a:bodyPr>
          <a:lstStyle/>
          <a:p>
            <a:pPr marL="0" lvl="0" indent="0" algn="ctr" defTabSz="914400">
              <a:spcBef>
                <a:spcPts val="0"/>
              </a:spcBef>
              <a:spcAft>
                <a:spcPts val="0"/>
              </a:spcAft>
              <a:buClrTx/>
              <a:buSzTx/>
              <a:buNone/>
            </a:pPr>
            <a:r>
              <a:rPr lang="en-US" altLang="ja-JP" sz="4400" i="1" dirty="0"/>
              <a:t>Black-Box Attack</a:t>
            </a:r>
          </a:p>
          <a:p>
            <a:pPr marL="0" lvl="0" indent="0" algn="ctr" defTabSz="914400">
              <a:spcBef>
                <a:spcPts val="0"/>
              </a:spcBef>
              <a:spcAft>
                <a:spcPts val="0"/>
              </a:spcAft>
              <a:buClrTx/>
              <a:buSzTx/>
              <a:buNone/>
            </a:pPr>
            <a:endParaRPr lang="en-US" altLang="ja-JP" sz="3600" dirty="0"/>
          </a:p>
          <a:p>
            <a:r>
              <a:rPr lang="ja-JP" altLang="en-US" sz="3600" dirty="0"/>
              <a:t>手元で代わりのモデルを、攻撃対象となるモデルから得られたラベルを使って学習させる</a:t>
            </a:r>
            <a:endParaRPr lang="en-US" altLang="ja-JP" sz="3600" dirty="0"/>
          </a:p>
          <a:p>
            <a:r>
              <a:rPr lang="ja-JP" altLang="en-US" sz="3600" dirty="0"/>
              <a:t>そのモデルを使って</a:t>
            </a:r>
            <a:r>
              <a:rPr lang="en-US" altLang="ja-JP" sz="3600" dirty="0"/>
              <a:t>adversarial example</a:t>
            </a:r>
            <a:r>
              <a:rPr lang="ja-JP" altLang="en-US" sz="3600" dirty="0"/>
              <a:t>を生成する</a:t>
            </a:r>
            <a:endParaRPr lang="en-US" altLang="ja-JP" sz="36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363441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6643" y="756138"/>
            <a:ext cx="10018713" cy="1752599"/>
          </a:xfrm>
        </p:spPr>
        <p:txBody>
          <a:bodyPr/>
          <a:lstStyle/>
          <a:p>
            <a:r>
              <a:rPr kumimoji="1" lang="ja-JP" altLang="en-US" dirty="0"/>
              <a:t>コピー＆ペースト用のテキスト</a:t>
            </a:r>
          </a:p>
        </p:txBody>
      </p:sp>
      <p:sp>
        <p:nvSpPr>
          <p:cNvPr id="3" name="コンテンツ プレースホルダー 2"/>
          <p:cNvSpPr>
            <a:spLocks noGrp="1"/>
          </p:cNvSpPr>
          <p:nvPr>
            <p:ph idx="1"/>
          </p:nvPr>
        </p:nvSpPr>
        <p:spPr>
          <a:xfrm>
            <a:off x="1484310" y="2074985"/>
            <a:ext cx="10018713" cy="4220307"/>
          </a:xfrm>
        </p:spPr>
        <p:txBody>
          <a:bodyPr>
            <a:noAutofit/>
          </a:bodyPr>
          <a:lstStyle/>
          <a:p>
            <a:r>
              <a:rPr lang="ja-JP" altLang="en-US" sz="4000" dirty="0"/>
              <a:t>コマンドや</a:t>
            </a:r>
            <a:r>
              <a:rPr lang="en-US" altLang="ja-JP" sz="4000" dirty="0"/>
              <a:t>URL</a:t>
            </a:r>
            <a:r>
              <a:rPr lang="ja-JP" altLang="en-US" sz="4000" dirty="0"/>
              <a:t>の入力ミスを防ぐためのテキストを準備しました。</a:t>
            </a:r>
            <a:endParaRPr lang="en-US" altLang="ja-JP" sz="4000" dirty="0"/>
          </a:p>
          <a:p>
            <a:r>
              <a:rPr lang="ja-JP" altLang="en-US" sz="4000" dirty="0"/>
              <a:t>コピー＆ペーストして適宜使って下さい。</a:t>
            </a:r>
            <a:endParaRPr kumimoji="1" lang="en-US" altLang="ja-JP" sz="4000" dirty="0"/>
          </a:p>
        </p:txBody>
      </p:sp>
    </p:spTree>
    <p:extLst>
      <p:ext uri="{BB962C8B-B14F-4D97-AF65-F5344CB8AC3E}">
        <p14:creationId xmlns:p14="http://schemas.microsoft.com/office/powerpoint/2010/main" val="1537602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340212" y="477838"/>
            <a:ext cx="11508888" cy="6114925"/>
          </a:xfrm>
        </p:spPr>
        <p:txBody>
          <a:bodyPr>
            <a:noAutofit/>
          </a:bodyPr>
          <a:lstStyle/>
          <a:p>
            <a:pPr marL="0" lvl="0" indent="0" algn="ctr" defTabSz="914400">
              <a:spcBef>
                <a:spcPts val="0"/>
              </a:spcBef>
              <a:spcAft>
                <a:spcPts val="0"/>
              </a:spcAft>
              <a:buClrTx/>
              <a:buSzTx/>
              <a:buNone/>
            </a:pPr>
            <a:r>
              <a:rPr lang="en-US" altLang="ja-JP" sz="4400" i="1" dirty="0"/>
              <a:t>Black-Box Attack</a:t>
            </a:r>
          </a:p>
          <a:p>
            <a:pPr marL="0" lvl="0" indent="0" algn="ctr" defTabSz="914400">
              <a:spcBef>
                <a:spcPts val="0"/>
              </a:spcBef>
              <a:spcAft>
                <a:spcPts val="0"/>
              </a:spcAft>
              <a:buClrTx/>
              <a:buSzTx/>
              <a:buNone/>
            </a:pPr>
            <a:endParaRPr lang="en-US" altLang="ja-JP" sz="4400" i="1" dirty="0"/>
          </a:p>
          <a:p>
            <a:r>
              <a:rPr lang="ja-JP" altLang="en-US" sz="3200" dirty="0"/>
              <a:t>あるモデルで生成した</a:t>
            </a:r>
            <a:r>
              <a:rPr lang="en-US" altLang="ja-JP" sz="3200" dirty="0"/>
              <a:t>adversarial example</a:t>
            </a:r>
            <a:r>
              <a:rPr lang="ja-JP" altLang="en-US" sz="3200" dirty="0"/>
              <a:t>は、他のモデルをもだますということがよく起きるという性質を利用</a:t>
            </a:r>
            <a:endParaRPr lang="en-US" altLang="ja-JP" sz="3200" dirty="0"/>
          </a:p>
          <a:p>
            <a:pPr marL="0" indent="0">
              <a:buNone/>
            </a:pPr>
            <a:endParaRPr lang="en-US" altLang="ja-JP" sz="36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1721814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pic>
        <p:nvPicPr>
          <p:cNvPr id="5" name="図 4">
            <a:extLst>
              <a:ext uri="{FF2B5EF4-FFF2-40B4-BE49-F238E27FC236}">
                <a16:creationId xmlns:a16="http://schemas.microsoft.com/office/drawing/2014/main" id="{8E64F175-55D1-844A-BA7F-9D28B2653B35}"/>
              </a:ext>
            </a:extLst>
          </p:cNvPr>
          <p:cNvPicPr>
            <a:picLocks noChangeAspect="1"/>
          </p:cNvPicPr>
          <p:nvPr/>
        </p:nvPicPr>
        <p:blipFill>
          <a:blip r:embed="rId2"/>
          <a:stretch>
            <a:fillRect/>
          </a:stretch>
        </p:blipFill>
        <p:spPr>
          <a:xfrm>
            <a:off x="-27404" y="1290917"/>
            <a:ext cx="12219404" cy="4266595"/>
          </a:xfrm>
          <a:prstGeom prst="rect">
            <a:avLst/>
          </a:prstGeom>
        </p:spPr>
      </p:pic>
      <p:sp>
        <p:nvSpPr>
          <p:cNvPr id="7" name="テキスト ボックス 6">
            <a:extLst>
              <a:ext uri="{FF2B5EF4-FFF2-40B4-BE49-F238E27FC236}">
                <a16:creationId xmlns:a16="http://schemas.microsoft.com/office/drawing/2014/main" id="{CB36B9D5-E152-DA45-8A40-9C27A080EB19}"/>
              </a:ext>
            </a:extLst>
          </p:cNvPr>
          <p:cNvSpPr txBox="1"/>
          <p:nvPr/>
        </p:nvSpPr>
        <p:spPr>
          <a:xfrm>
            <a:off x="860613" y="2420470"/>
            <a:ext cx="2015999" cy="432000"/>
          </a:xfrm>
          <a:prstGeom prst="rect">
            <a:avLst/>
          </a:prstGeom>
          <a:solidFill>
            <a:schemeClr val="bg1"/>
          </a:solidFill>
        </p:spPr>
        <p:txBody>
          <a:bodyPr wrap="square" rtlCol="0">
            <a:spAutoFit/>
          </a:bodyPr>
          <a:lstStyle/>
          <a:p>
            <a:pPr algn="ctr"/>
            <a:r>
              <a:rPr kumimoji="1" lang="ja-JP" altLang="en-US" dirty="0"/>
              <a:t>代替データセット</a:t>
            </a:r>
          </a:p>
        </p:txBody>
      </p:sp>
      <p:sp>
        <p:nvSpPr>
          <p:cNvPr id="9" name="テキスト ボックス 8">
            <a:extLst>
              <a:ext uri="{FF2B5EF4-FFF2-40B4-BE49-F238E27FC236}">
                <a16:creationId xmlns:a16="http://schemas.microsoft.com/office/drawing/2014/main" id="{1D67C1A3-7894-9B4F-89AA-DAE26A25B76D}"/>
              </a:ext>
            </a:extLst>
          </p:cNvPr>
          <p:cNvSpPr txBox="1"/>
          <p:nvPr/>
        </p:nvSpPr>
        <p:spPr>
          <a:xfrm>
            <a:off x="797861" y="3729312"/>
            <a:ext cx="2015999" cy="432000"/>
          </a:xfrm>
          <a:prstGeom prst="rect">
            <a:avLst/>
          </a:prstGeom>
          <a:solidFill>
            <a:schemeClr val="bg1"/>
          </a:solidFill>
        </p:spPr>
        <p:txBody>
          <a:bodyPr wrap="square" rtlCol="0">
            <a:spAutoFit/>
          </a:bodyPr>
          <a:lstStyle/>
          <a:p>
            <a:pPr algn="ctr"/>
            <a:r>
              <a:rPr kumimoji="1" lang="ja-JP" altLang="en-US" dirty="0"/>
              <a:t>代替モデル</a:t>
            </a:r>
          </a:p>
        </p:txBody>
      </p:sp>
      <p:sp>
        <p:nvSpPr>
          <p:cNvPr id="10" name="テキスト ボックス 9">
            <a:extLst>
              <a:ext uri="{FF2B5EF4-FFF2-40B4-BE49-F238E27FC236}">
                <a16:creationId xmlns:a16="http://schemas.microsoft.com/office/drawing/2014/main" id="{EA639A91-0F90-CA4D-9377-65AA0892DE49}"/>
              </a:ext>
            </a:extLst>
          </p:cNvPr>
          <p:cNvSpPr txBox="1"/>
          <p:nvPr/>
        </p:nvSpPr>
        <p:spPr>
          <a:xfrm>
            <a:off x="3881687" y="3029194"/>
            <a:ext cx="2015999" cy="503999"/>
          </a:xfrm>
          <a:prstGeom prst="rect">
            <a:avLst/>
          </a:prstGeom>
          <a:solidFill>
            <a:schemeClr val="bg1"/>
          </a:solidFill>
        </p:spPr>
        <p:txBody>
          <a:bodyPr wrap="square" rtlCol="0">
            <a:spAutoFit/>
          </a:bodyPr>
          <a:lstStyle/>
          <a:p>
            <a:pPr algn="ctr"/>
            <a:r>
              <a:rPr kumimoji="1" lang="ja-JP" altLang="en-US" sz="1600" dirty="0"/>
              <a:t>代替データセットを準備</a:t>
            </a:r>
          </a:p>
        </p:txBody>
      </p:sp>
      <p:sp>
        <p:nvSpPr>
          <p:cNvPr id="11" name="テキスト ボックス 10">
            <a:extLst>
              <a:ext uri="{FF2B5EF4-FFF2-40B4-BE49-F238E27FC236}">
                <a16:creationId xmlns:a16="http://schemas.microsoft.com/office/drawing/2014/main" id="{31525DF0-68AD-9C47-BBD8-0127F8A08E11}"/>
              </a:ext>
            </a:extLst>
          </p:cNvPr>
          <p:cNvSpPr txBox="1"/>
          <p:nvPr/>
        </p:nvSpPr>
        <p:spPr>
          <a:xfrm>
            <a:off x="7440707" y="2232211"/>
            <a:ext cx="2671481" cy="369332"/>
          </a:xfrm>
          <a:prstGeom prst="rect">
            <a:avLst/>
          </a:prstGeom>
          <a:solidFill>
            <a:schemeClr val="bg1"/>
          </a:solidFill>
        </p:spPr>
        <p:txBody>
          <a:bodyPr wrap="square" rtlCol="0">
            <a:spAutoFit/>
          </a:bodyPr>
          <a:lstStyle/>
          <a:p>
            <a:pPr algn="ctr"/>
            <a:r>
              <a:rPr kumimoji="1" lang="ja-JP" altLang="en-US" dirty="0"/>
              <a:t>オラクルからのラベル</a:t>
            </a:r>
          </a:p>
        </p:txBody>
      </p:sp>
      <p:sp>
        <p:nvSpPr>
          <p:cNvPr id="12" name="テキスト ボックス 11">
            <a:extLst>
              <a:ext uri="{FF2B5EF4-FFF2-40B4-BE49-F238E27FC236}">
                <a16:creationId xmlns:a16="http://schemas.microsoft.com/office/drawing/2014/main" id="{AB2DD8C6-F45F-AF49-A3B7-7BFC664BD0CE}"/>
              </a:ext>
            </a:extLst>
          </p:cNvPr>
          <p:cNvSpPr txBox="1"/>
          <p:nvPr/>
        </p:nvSpPr>
        <p:spPr>
          <a:xfrm>
            <a:off x="6567177" y="3118981"/>
            <a:ext cx="2015999" cy="432000"/>
          </a:xfrm>
          <a:prstGeom prst="rect">
            <a:avLst/>
          </a:prstGeom>
          <a:solidFill>
            <a:schemeClr val="bg1"/>
          </a:solidFill>
        </p:spPr>
        <p:txBody>
          <a:bodyPr wrap="square" rtlCol="0">
            <a:spAutoFit/>
          </a:bodyPr>
          <a:lstStyle/>
          <a:p>
            <a:pPr algn="ctr"/>
            <a:r>
              <a:rPr kumimoji="1" lang="ja-JP" altLang="en-US" dirty="0"/>
              <a:t>代替モデルを訓練</a:t>
            </a:r>
          </a:p>
        </p:txBody>
      </p:sp>
      <p:sp>
        <p:nvSpPr>
          <p:cNvPr id="13" name="テキスト ボックス 12">
            <a:extLst>
              <a:ext uri="{FF2B5EF4-FFF2-40B4-BE49-F238E27FC236}">
                <a16:creationId xmlns:a16="http://schemas.microsoft.com/office/drawing/2014/main" id="{FF6EA8A4-B641-6D43-9EDF-D70297C2FC9F}"/>
              </a:ext>
            </a:extLst>
          </p:cNvPr>
          <p:cNvSpPr txBox="1"/>
          <p:nvPr/>
        </p:nvSpPr>
        <p:spPr>
          <a:xfrm>
            <a:off x="9281802" y="3140301"/>
            <a:ext cx="2015999" cy="369332"/>
          </a:xfrm>
          <a:prstGeom prst="rect">
            <a:avLst/>
          </a:prstGeom>
          <a:solidFill>
            <a:schemeClr val="bg1"/>
          </a:solidFill>
        </p:spPr>
        <p:txBody>
          <a:bodyPr wrap="square" rtlCol="0">
            <a:spAutoFit/>
          </a:bodyPr>
          <a:lstStyle/>
          <a:p>
            <a:pPr algn="ctr"/>
            <a:r>
              <a:rPr kumimoji="1" lang="ja-JP" altLang="en-US" dirty="0"/>
              <a:t>データ水増し</a:t>
            </a:r>
          </a:p>
        </p:txBody>
      </p:sp>
      <p:sp>
        <p:nvSpPr>
          <p:cNvPr id="14" name="テキスト ボックス 13">
            <a:extLst>
              <a:ext uri="{FF2B5EF4-FFF2-40B4-BE49-F238E27FC236}">
                <a16:creationId xmlns:a16="http://schemas.microsoft.com/office/drawing/2014/main" id="{86565751-6858-2B4B-9BAC-D142D6F4FE87}"/>
              </a:ext>
            </a:extLst>
          </p:cNvPr>
          <p:cNvSpPr txBox="1"/>
          <p:nvPr/>
        </p:nvSpPr>
        <p:spPr>
          <a:xfrm>
            <a:off x="3302342" y="3922435"/>
            <a:ext cx="1507669" cy="369332"/>
          </a:xfrm>
          <a:prstGeom prst="rect">
            <a:avLst/>
          </a:prstGeom>
          <a:solidFill>
            <a:schemeClr val="bg1"/>
          </a:solidFill>
        </p:spPr>
        <p:txBody>
          <a:bodyPr wrap="square" rtlCol="0">
            <a:spAutoFit/>
          </a:bodyPr>
          <a:lstStyle/>
          <a:p>
            <a:pPr algn="ctr"/>
            <a:r>
              <a:rPr kumimoji="1" lang="ja-JP" altLang="en-US" dirty="0"/>
              <a:t>データ追加</a:t>
            </a:r>
          </a:p>
        </p:txBody>
      </p:sp>
      <p:sp>
        <p:nvSpPr>
          <p:cNvPr id="15" name="テキスト ボックス 14">
            <a:extLst>
              <a:ext uri="{FF2B5EF4-FFF2-40B4-BE49-F238E27FC236}">
                <a16:creationId xmlns:a16="http://schemas.microsoft.com/office/drawing/2014/main" id="{E998B3A0-0545-4740-B9CB-26DE829ED758}"/>
              </a:ext>
            </a:extLst>
          </p:cNvPr>
          <p:cNvSpPr txBox="1"/>
          <p:nvPr/>
        </p:nvSpPr>
        <p:spPr>
          <a:xfrm>
            <a:off x="8776447" y="4642828"/>
            <a:ext cx="2303929" cy="646331"/>
          </a:xfrm>
          <a:prstGeom prst="rect">
            <a:avLst/>
          </a:prstGeom>
          <a:solidFill>
            <a:schemeClr val="bg1"/>
          </a:solidFill>
        </p:spPr>
        <p:txBody>
          <a:bodyPr wrap="square" rtlCol="0">
            <a:spAutoFit/>
          </a:bodyPr>
          <a:lstStyle/>
          <a:p>
            <a:pPr algn="ctr"/>
            <a:r>
              <a:rPr kumimoji="1" lang="ja-JP" altLang="en-US" dirty="0"/>
              <a:t>代替モデルをだます方向に画像を作成</a:t>
            </a:r>
          </a:p>
        </p:txBody>
      </p:sp>
    </p:spTree>
    <p:extLst>
      <p:ext uri="{BB962C8B-B14F-4D97-AF65-F5344CB8AC3E}">
        <p14:creationId xmlns:p14="http://schemas.microsoft.com/office/powerpoint/2010/main" val="3394800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pic>
        <p:nvPicPr>
          <p:cNvPr id="4" name="図 3">
            <a:extLst>
              <a:ext uri="{FF2B5EF4-FFF2-40B4-BE49-F238E27FC236}">
                <a16:creationId xmlns:a16="http://schemas.microsoft.com/office/drawing/2014/main" id="{E49A5E88-1F1A-7F4C-8D69-030E78ED1CD3}"/>
              </a:ext>
            </a:extLst>
          </p:cNvPr>
          <p:cNvPicPr>
            <a:picLocks noChangeAspect="1"/>
          </p:cNvPicPr>
          <p:nvPr/>
        </p:nvPicPr>
        <p:blipFill>
          <a:blip r:embed="rId3"/>
          <a:stretch>
            <a:fillRect/>
          </a:stretch>
        </p:blipFill>
        <p:spPr>
          <a:xfrm>
            <a:off x="3941431" y="21018"/>
            <a:ext cx="7768292" cy="6919386"/>
          </a:xfrm>
          <a:prstGeom prst="rect">
            <a:avLst/>
          </a:prstGeom>
        </p:spPr>
      </p:pic>
      <p:sp>
        <p:nvSpPr>
          <p:cNvPr id="7" name="コンテンツ プレースホルダー 2">
            <a:extLst>
              <a:ext uri="{FF2B5EF4-FFF2-40B4-BE49-F238E27FC236}">
                <a16:creationId xmlns:a16="http://schemas.microsoft.com/office/drawing/2014/main" id="{3B64E389-7293-9240-B0B2-1ADAFBB1281C}"/>
              </a:ext>
            </a:extLst>
          </p:cNvPr>
          <p:cNvSpPr>
            <a:spLocks noGrp="1"/>
          </p:cNvSpPr>
          <p:nvPr>
            <p:ph idx="1"/>
          </p:nvPr>
        </p:nvSpPr>
        <p:spPr>
          <a:xfrm>
            <a:off x="340211" y="477837"/>
            <a:ext cx="3182918" cy="5752975"/>
          </a:xfrm>
        </p:spPr>
        <p:txBody>
          <a:bodyPr>
            <a:noAutofit/>
          </a:bodyPr>
          <a:lstStyle/>
          <a:p>
            <a:pPr marL="0" lvl="0" indent="0" algn="ctr" defTabSz="914400">
              <a:spcBef>
                <a:spcPts val="0"/>
              </a:spcBef>
              <a:spcAft>
                <a:spcPts val="0"/>
              </a:spcAft>
              <a:buClrTx/>
              <a:buSzTx/>
              <a:buNone/>
            </a:pPr>
            <a:r>
              <a:rPr lang="ja-JP" altLang="en-US" sz="3200" i="1" dirty="0"/>
              <a:t>ある機械学習の手法で作成した敵対的サンプルが他の手法を誤分類させる割合</a:t>
            </a:r>
            <a:endParaRPr lang="en-US" altLang="ja-JP" sz="3200" i="1" dirty="0"/>
          </a:p>
          <a:p>
            <a:pPr marL="0" indent="0">
              <a:buNone/>
            </a:pPr>
            <a:endParaRPr lang="en-US" altLang="ja-JP" sz="3600" dirty="0"/>
          </a:p>
        </p:txBody>
      </p:sp>
    </p:spTree>
    <p:extLst>
      <p:ext uri="{BB962C8B-B14F-4D97-AF65-F5344CB8AC3E}">
        <p14:creationId xmlns:p14="http://schemas.microsoft.com/office/powerpoint/2010/main" val="1003555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コンテンツ プレースホルダー 2"/>
          <p:cNvSpPr>
            <a:spLocks noGrp="1"/>
          </p:cNvSpPr>
          <p:nvPr>
            <p:ph idx="1"/>
          </p:nvPr>
        </p:nvSpPr>
        <p:spPr>
          <a:xfrm>
            <a:off x="340212" y="477838"/>
            <a:ext cx="11508888" cy="6114925"/>
          </a:xfrm>
        </p:spPr>
        <p:txBody>
          <a:bodyPr>
            <a:noAutofit/>
          </a:bodyPr>
          <a:lstStyle/>
          <a:p>
            <a:pPr marL="0" indent="0" algn="ctr" defTabSz="914400">
              <a:spcBef>
                <a:spcPts val="0"/>
              </a:spcBef>
              <a:spcAft>
                <a:spcPts val="0"/>
              </a:spcAft>
              <a:buClrTx/>
              <a:buSzTx/>
              <a:buNone/>
            </a:pPr>
            <a:r>
              <a:rPr lang="ja-JP" altLang="en-US" sz="4400" i="1" dirty="0"/>
              <a:t>敵対的サンプルに対する防御方法３</a:t>
            </a:r>
            <a:endParaRPr lang="en-US" altLang="ja-JP" sz="4400" i="1" dirty="0"/>
          </a:p>
          <a:p>
            <a:pPr marL="0" lvl="0" indent="0" algn="ctr" defTabSz="914400">
              <a:spcBef>
                <a:spcPts val="0"/>
              </a:spcBef>
              <a:spcAft>
                <a:spcPts val="0"/>
              </a:spcAft>
              <a:buClrTx/>
              <a:buSzTx/>
              <a:buNone/>
            </a:pPr>
            <a:endParaRPr lang="en-US" altLang="ja-JP" sz="4400" i="1" dirty="0"/>
          </a:p>
          <a:p>
            <a:r>
              <a:rPr lang="en-US" altLang="ja-JP" sz="3600" dirty="0"/>
              <a:t>Defensive Distillation</a:t>
            </a:r>
          </a:p>
          <a:p>
            <a:r>
              <a:rPr lang="ja-JP" altLang="en-US" sz="3600" dirty="0"/>
              <a:t>画像の値を少し動かした時に、それぞれのクラスに分類される確率の変化量がより少ないモデルを、元となるモデルから作成する</a:t>
            </a:r>
            <a:endParaRPr lang="en-US" altLang="ja-JP" sz="3600" dirty="0"/>
          </a:p>
          <a:p>
            <a:r>
              <a:rPr lang="ja-JP" altLang="en-US" sz="3600" dirty="0"/>
              <a:t>誤分類させるために必要なノイズの量が多くなるので、人間が変化に気付けるようになる</a:t>
            </a:r>
            <a:endParaRPr lang="en-US" altLang="ja-JP" sz="3200" dirty="0"/>
          </a:p>
          <a:p>
            <a:endParaRPr lang="en-US" altLang="ja-JP" sz="4000"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Tree>
    <p:extLst>
      <p:ext uri="{BB962C8B-B14F-4D97-AF65-F5344CB8AC3E}">
        <p14:creationId xmlns:p14="http://schemas.microsoft.com/office/powerpoint/2010/main" val="4134382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6643" y="615459"/>
            <a:ext cx="10018713" cy="1752599"/>
          </a:xfrm>
        </p:spPr>
        <p:txBody>
          <a:bodyPr/>
          <a:lstStyle/>
          <a:p>
            <a:r>
              <a:rPr lang="ja-JP" altLang="en-US" dirty="0"/>
              <a:t>自由課題</a:t>
            </a:r>
            <a:endParaRPr kumimoji="1" lang="ja-JP" altLang="en-US" dirty="0"/>
          </a:p>
        </p:txBody>
      </p:sp>
      <p:sp>
        <p:nvSpPr>
          <p:cNvPr id="3" name="コンテンツ プレースホルダー 2"/>
          <p:cNvSpPr>
            <a:spLocks noGrp="1"/>
          </p:cNvSpPr>
          <p:nvPr>
            <p:ph idx="1"/>
          </p:nvPr>
        </p:nvSpPr>
        <p:spPr>
          <a:xfrm>
            <a:off x="1484310" y="2074985"/>
            <a:ext cx="10018713" cy="4220307"/>
          </a:xfrm>
        </p:spPr>
        <p:txBody>
          <a:bodyPr>
            <a:noAutofit/>
          </a:bodyPr>
          <a:lstStyle/>
          <a:p>
            <a:r>
              <a:rPr kumimoji="1" lang="ja-JP" altLang="en-US" sz="3600" dirty="0"/>
              <a:t>クラス内コンペティションへの参加</a:t>
            </a:r>
            <a:endParaRPr kumimoji="1" lang="en-US" altLang="ja-JP" sz="3600" dirty="0"/>
          </a:p>
          <a:p>
            <a:r>
              <a:rPr lang="ja-JP" altLang="en-US" sz="3600" dirty="0"/>
              <a:t>授業で学習した内容をもとに、自分で課題を設定</a:t>
            </a:r>
            <a:endParaRPr lang="en-US" altLang="ja-JP" sz="3600" dirty="0"/>
          </a:p>
          <a:p>
            <a:r>
              <a:rPr kumimoji="1" lang="ja-JP" altLang="en-US" sz="3600" dirty="0"/>
              <a:t>上記のいずれか</a:t>
            </a:r>
            <a:endParaRPr kumimoji="1" lang="en-US" altLang="ja-JP" sz="3600" dirty="0"/>
          </a:p>
          <a:p>
            <a:pPr marL="0" indent="0">
              <a:buNone/>
            </a:pPr>
            <a:r>
              <a:rPr kumimoji="1" lang="ja-JP" altLang="en-US" sz="3600" dirty="0"/>
              <a:t>（両方できればなおよいです）</a:t>
            </a:r>
            <a:endParaRPr kumimoji="1" lang="en-US" altLang="ja-JP" sz="3600" dirty="0"/>
          </a:p>
          <a:p>
            <a:endParaRPr kumimoji="1" lang="ja-JP" altLang="en-US" sz="3600" dirty="0"/>
          </a:p>
        </p:txBody>
      </p:sp>
    </p:spTree>
    <p:extLst>
      <p:ext uri="{BB962C8B-B14F-4D97-AF65-F5344CB8AC3E}">
        <p14:creationId xmlns:p14="http://schemas.microsoft.com/office/powerpoint/2010/main" val="2159157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992" y="293076"/>
            <a:ext cx="11605846" cy="1752599"/>
          </a:xfrm>
        </p:spPr>
        <p:txBody>
          <a:bodyPr/>
          <a:lstStyle/>
          <a:p>
            <a:pPr fontAlgn="base"/>
            <a:r>
              <a:rPr lang="ja-JP" altLang="en-US" b="1" dirty="0"/>
              <a:t>クラス内コンペティションの</a:t>
            </a:r>
            <a:r>
              <a:rPr lang="en-US" altLang="ja-JP" b="1" dirty="0"/>
              <a:t>URL</a:t>
            </a:r>
            <a:endParaRPr lang="ja-JP" altLang="en-US" b="1"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pic>
        <p:nvPicPr>
          <p:cNvPr id="4" name="図 3"/>
          <p:cNvPicPr>
            <a:picLocks noChangeAspect="1"/>
          </p:cNvPicPr>
          <p:nvPr/>
        </p:nvPicPr>
        <p:blipFill>
          <a:blip r:embed="rId3"/>
          <a:stretch>
            <a:fillRect/>
          </a:stretch>
        </p:blipFill>
        <p:spPr>
          <a:xfrm>
            <a:off x="406474" y="2278718"/>
            <a:ext cx="9106803" cy="4161480"/>
          </a:xfrm>
          <a:prstGeom prst="rect">
            <a:avLst/>
          </a:prstGeom>
        </p:spPr>
      </p:pic>
      <p:sp>
        <p:nvSpPr>
          <p:cNvPr id="5" name="正方形/長方形 4"/>
          <p:cNvSpPr/>
          <p:nvPr/>
        </p:nvSpPr>
        <p:spPr>
          <a:xfrm>
            <a:off x="545152" y="1570832"/>
            <a:ext cx="11338870" cy="707886"/>
          </a:xfrm>
          <a:prstGeom prst="rect">
            <a:avLst/>
          </a:prstGeom>
        </p:spPr>
        <p:txBody>
          <a:bodyPr wrap="square">
            <a:spAutoFit/>
          </a:bodyPr>
          <a:lstStyle/>
          <a:p>
            <a:r>
              <a:rPr lang="ja-JP" altLang="en-US" sz="4000" dirty="0"/>
              <a:t>https://www.kaggle.com/c/fashion-mnist-challenge/</a:t>
            </a:r>
          </a:p>
        </p:txBody>
      </p:sp>
      <p:sp>
        <p:nvSpPr>
          <p:cNvPr id="9" name="正方形/長方形 8"/>
          <p:cNvSpPr/>
          <p:nvPr/>
        </p:nvSpPr>
        <p:spPr>
          <a:xfrm>
            <a:off x="9659212" y="2520518"/>
            <a:ext cx="2224810" cy="3046988"/>
          </a:xfrm>
          <a:prstGeom prst="rect">
            <a:avLst/>
          </a:prstGeom>
        </p:spPr>
        <p:txBody>
          <a:bodyPr wrap="square">
            <a:spAutoFit/>
          </a:bodyPr>
          <a:lstStyle/>
          <a:p>
            <a:r>
              <a:rPr kumimoji="1" lang="ja-JP" altLang="en-US" sz="2400" dirty="0"/>
              <a:t>課題の確認、データのダウンロード、解答の投稿、正答率及びリーダーボートの確認が可能です。</a:t>
            </a:r>
          </a:p>
        </p:txBody>
      </p:sp>
    </p:spTree>
    <p:extLst>
      <p:ext uri="{BB962C8B-B14F-4D97-AF65-F5344CB8AC3E}">
        <p14:creationId xmlns:p14="http://schemas.microsoft.com/office/powerpoint/2010/main" val="865072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992" y="293076"/>
            <a:ext cx="11605846" cy="1752599"/>
          </a:xfrm>
        </p:spPr>
        <p:txBody>
          <a:bodyPr/>
          <a:lstStyle/>
          <a:p>
            <a:pPr fontAlgn="base"/>
            <a:r>
              <a:rPr lang="ja-JP" altLang="en-US" b="1" dirty="0"/>
              <a:t>クラス内コンペティション参加の</a:t>
            </a:r>
            <a:r>
              <a:rPr lang="en-US" altLang="ja-JP" b="1" dirty="0"/>
              <a:t>URL</a:t>
            </a:r>
            <a:endParaRPr lang="ja-JP" altLang="en-US" b="1" dirty="0"/>
          </a:p>
        </p:txBody>
      </p:sp>
      <p:sp>
        <p:nvSpPr>
          <p:cNvPr id="8" name="コンテンツ プレースホルダー 2"/>
          <p:cNvSpPr txBox="1">
            <a:spLocks/>
          </p:cNvSpPr>
          <p:nvPr/>
        </p:nvSpPr>
        <p:spPr>
          <a:xfrm>
            <a:off x="1619125" y="2045675"/>
            <a:ext cx="10018713" cy="418513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kumimoji="1"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kumimoji="1"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altLang="ja-JP" sz="3200" dirty="0"/>
          </a:p>
        </p:txBody>
      </p:sp>
      <p:sp>
        <p:nvSpPr>
          <p:cNvPr id="5" name="正方形/長方形 4"/>
          <p:cNvSpPr/>
          <p:nvPr/>
        </p:nvSpPr>
        <p:spPr>
          <a:xfrm>
            <a:off x="608943" y="2474835"/>
            <a:ext cx="11338870" cy="1323439"/>
          </a:xfrm>
          <a:prstGeom prst="rect">
            <a:avLst/>
          </a:prstGeom>
        </p:spPr>
        <p:txBody>
          <a:bodyPr wrap="square">
            <a:spAutoFit/>
          </a:bodyPr>
          <a:lstStyle/>
          <a:p>
            <a:r>
              <a:rPr lang="en-US" altLang="ja-JP" sz="4000" dirty="0"/>
              <a:t>https://</a:t>
            </a:r>
            <a:r>
              <a:rPr lang="en-US" altLang="ja-JP" sz="4000" dirty="0" err="1"/>
              <a:t>www.kaggle.com</a:t>
            </a:r>
            <a:r>
              <a:rPr lang="en-US" altLang="ja-JP" sz="4000" dirty="0"/>
              <a:t>/t/70656905f716451484ae4bcc93de5cf8</a:t>
            </a:r>
            <a:endParaRPr lang="ja-JP" altLang="en-US" sz="4000" dirty="0"/>
          </a:p>
        </p:txBody>
      </p:sp>
      <p:sp>
        <p:nvSpPr>
          <p:cNvPr id="9" name="正方形/長方形 8"/>
          <p:cNvSpPr/>
          <p:nvPr/>
        </p:nvSpPr>
        <p:spPr>
          <a:xfrm>
            <a:off x="1619125" y="4709587"/>
            <a:ext cx="9318506" cy="461665"/>
          </a:xfrm>
          <a:prstGeom prst="rect">
            <a:avLst/>
          </a:prstGeom>
        </p:spPr>
        <p:txBody>
          <a:bodyPr wrap="square">
            <a:spAutoFit/>
          </a:bodyPr>
          <a:lstStyle/>
          <a:p>
            <a:r>
              <a:rPr kumimoji="1" lang="ja-JP" altLang="en-US" sz="2400" dirty="0">
                <a:solidFill>
                  <a:srgbClr val="FF0000"/>
                </a:solidFill>
              </a:rPr>
              <a:t>上記の</a:t>
            </a:r>
            <a:r>
              <a:rPr kumimoji="1" lang="en-US" altLang="ja-JP" sz="2400" dirty="0">
                <a:solidFill>
                  <a:srgbClr val="FF0000"/>
                </a:solidFill>
              </a:rPr>
              <a:t>URL</a:t>
            </a:r>
            <a:r>
              <a:rPr kumimoji="1" lang="ja-JP" altLang="en-US" sz="2400" dirty="0">
                <a:solidFill>
                  <a:srgbClr val="FF0000"/>
                </a:solidFill>
              </a:rPr>
              <a:t>へアクセスして参加して</a:t>
            </a:r>
            <a:r>
              <a:rPr kumimoji="1" lang="ja-JP" altLang="en-US" sz="2400">
                <a:solidFill>
                  <a:srgbClr val="FF0000"/>
                </a:solidFill>
              </a:rPr>
              <a:t>下さい。</a:t>
            </a:r>
            <a:endParaRPr kumimoji="1" lang="en-US" altLang="ja-JP" sz="2400">
              <a:solidFill>
                <a:srgbClr val="FF0000"/>
              </a:solidFill>
            </a:endParaRPr>
          </a:p>
        </p:txBody>
      </p:sp>
    </p:spTree>
    <p:extLst>
      <p:ext uri="{BB962C8B-B14F-4D97-AF65-F5344CB8AC3E}">
        <p14:creationId xmlns:p14="http://schemas.microsoft.com/office/powerpoint/2010/main" val="3848166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3346" y="-181767"/>
            <a:ext cx="11605846" cy="1752599"/>
          </a:xfrm>
        </p:spPr>
        <p:txBody>
          <a:bodyPr/>
          <a:lstStyle/>
          <a:p>
            <a:pPr fontAlgn="base"/>
            <a:r>
              <a:rPr lang="ja-JP" altLang="en-US" b="1" dirty="0"/>
              <a:t>提出ファイル作成用サンプルプログラム</a:t>
            </a:r>
          </a:p>
        </p:txBody>
      </p:sp>
      <p:pic>
        <p:nvPicPr>
          <p:cNvPr id="3" name="図 2"/>
          <p:cNvPicPr>
            <a:picLocks noChangeAspect="1"/>
          </p:cNvPicPr>
          <p:nvPr/>
        </p:nvPicPr>
        <p:blipFill>
          <a:blip r:embed="rId3"/>
          <a:stretch>
            <a:fillRect/>
          </a:stretch>
        </p:blipFill>
        <p:spPr>
          <a:xfrm>
            <a:off x="731370" y="1317756"/>
            <a:ext cx="8281336" cy="4214756"/>
          </a:xfrm>
          <a:prstGeom prst="rect">
            <a:avLst/>
          </a:prstGeom>
        </p:spPr>
      </p:pic>
      <p:sp>
        <p:nvSpPr>
          <p:cNvPr id="7" name="正方形/長方形 6"/>
          <p:cNvSpPr/>
          <p:nvPr/>
        </p:nvSpPr>
        <p:spPr>
          <a:xfrm>
            <a:off x="952253" y="5849035"/>
            <a:ext cx="10966939" cy="523220"/>
          </a:xfrm>
          <a:prstGeom prst="rect">
            <a:avLst/>
          </a:prstGeom>
        </p:spPr>
        <p:txBody>
          <a:bodyPr wrap="square">
            <a:spAutoFit/>
          </a:bodyPr>
          <a:lstStyle/>
          <a:p>
            <a:r>
              <a:rPr lang="ja-JP" altLang="en-US" sz="2800" dirty="0"/>
              <a:t>https://www.kaggle.com/kenichinakatani/fashon-mnist-with-cnn</a:t>
            </a:r>
          </a:p>
        </p:txBody>
      </p:sp>
      <p:sp>
        <p:nvSpPr>
          <p:cNvPr id="4" name="正方形/長方形 3"/>
          <p:cNvSpPr/>
          <p:nvPr/>
        </p:nvSpPr>
        <p:spPr>
          <a:xfrm>
            <a:off x="9430730" y="2536009"/>
            <a:ext cx="2030432" cy="2031325"/>
          </a:xfrm>
          <a:prstGeom prst="rect">
            <a:avLst/>
          </a:prstGeom>
        </p:spPr>
        <p:txBody>
          <a:bodyPr wrap="square">
            <a:spAutoFit/>
          </a:bodyPr>
          <a:lstStyle/>
          <a:p>
            <a:r>
              <a:rPr kumimoji="1" lang="ja-JP" altLang="en-US" dirty="0"/>
              <a:t>スクリプトをフォークすることにより、モデルの修正、訓練、提出ファイルの作成およびダウンロードが可能です。</a:t>
            </a:r>
          </a:p>
        </p:txBody>
      </p:sp>
    </p:spTree>
    <p:extLst>
      <p:ext uri="{BB962C8B-B14F-4D97-AF65-F5344CB8AC3E}">
        <p14:creationId xmlns:p14="http://schemas.microsoft.com/office/powerpoint/2010/main" val="50129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テキスト ボックス 1"/>
          <p:cNvSpPr txBox="1"/>
          <p:nvPr/>
        </p:nvSpPr>
        <p:spPr>
          <a:xfrm>
            <a:off x="432892" y="5468816"/>
            <a:ext cx="11572399" cy="646331"/>
          </a:xfrm>
          <a:prstGeom prst="rect">
            <a:avLst/>
          </a:prstGeom>
          <a:noFill/>
        </p:spPr>
        <p:txBody>
          <a:bodyPr wrap="none" rtlCol="0">
            <a:spAutoFit/>
          </a:bodyPr>
          <a:lstStyle/>
          <a:p>
            <a:r>
              <a:rPr kumimoji="1" lang="ja-JP" altLang="en-US" sz="3600" dirty="0"/>
              <a:t>利用が終ったら、</a:t>
            </a:r>
            <a:r>
              <a:rPr kumimoji="1" lang="ja-JP" altLang="en-US" sz="3600" b="1" u="sng" dirty="0"/>
              <a:t>必ず</a:t>
            </a:r>
            <a:r>
              <a:rPr kumimoji="1" lang="ja-JP" altLang="en-US" sz="3600" dirty="0"/>
              <a:t>インスタンスを</a:t>
            </a:r>
            <a:r>
              <a:rPr kumimoji="1" lang="ja-JP" altLang="en-US" sz="3600" b="1" u="sng" dirty="0"/>
              <a:t>停止</a:t>
            </a:r>
            <a:r>
              <a:rPr kumimoji="1" lang="ja-JP" altLang="en-US" sz="3600" dirty="0"/>
              <a:t>して下さい</a:t>
            </a:r>
            <a:r>
              <a:rPr kumimoji="1" lang="ja-JP" altLang="en-US" sz="2400" dirty="0"/>
              <a:t>。</a:t>
            </a:r>
          </a:p>
        </p:txBody>
      </p:sp>
      <p:sp>
        <p:nvSpPr>
          <p:cNvPr id="5" name="テキスト ボックス 4"/>
          <p:cNvSpPr txBox="1"/>
          <p:nvPr/>
        </p:nvSpPr>
        <p:spPr>
          <a:xfrm>
            <a:off x="745077" y="477772"/>
            <a:ext cx="6186309" cy="646331"/>
          </a:xfrm>
          <a:prstGeom prst="rect">
            <a:avLst/>
          </a:prstGeom>
          <a:noFill/>
        </p:spPr>
        <p:txBody>
          <a:bodyPr wrap="none" rtlCol="0">
            <a:spAutoFit/>
          </a:bodyPr>
          <a:lstStyle/>
          <a:p>
            <a:r>
              <a:rPr kumimoji="1" lang="ja-JP" altLang="en-US" sz="3600" dirty="0"/>
              <a:t>インスタンスの停止（</a:t>
            </a:r>
            <a:r>
              <a:rPr kumimoji="1" lang="ja-JP" altLang="en-US" sz="3600" dirty="0">
                <a:solidFill>
                  <a:srgbClr val="FF0000"/>
                </a:solidFill>
              </a:rPr>
              <a:t>重要</a:t>
            </a:r>
            <a:r>
              <a:rPr kumimoji="1" lang="ja-JP" altLang="en-US" sz="3600" dirty="0"/>
              <a:t>）</a:t>
            </a:r>
          </a:p>
        </p:txBody>
      </p:sp>
      <p:pic>
        <p:nvPicPr>
          <p:cNvPr id="3073" name="Picture 1" descr="age24image16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0" y="1411756"/>
            <a:ext cx="12079558" cy="348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0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6643" y="756138"/>
            <a:ext cx="10018713" cy="1752599"/>
          </a:xfrm>
        </p:spPr>
        <p:txBody>
          <a:bodyPr/>
          <a:lstStyle/>
          <a:p>
            <a:r>
              <a:rPr kumimoji="1" lang="ja-JP" altLang="en-US" dirty="0"/>
              <a:t>今日の授業の内容</a:t>
            </a:r>
          </a:p>
        </p:txBody>
      </p:sp>
      <p:sp>
        <p:nvSpPr>
          <p:cNvPr id="3" name="コンテンツ プレースホルダー 2"/>
          <p:cNvSpPr>
            <a:spLocks noGrp="1"/>
          </p:cNvSpPr>
          <p:nvPr>
            <p:ph idx="1"/>
          </p:nvPr>
        </p:nvSpPr>
        <p:spPr>
          <a:xfrm>
            <a:off x="1645674" y="1859833"/>
            <a:ext cx="10018713" cy="4220307"/>
          </a:xfrm>
        </p:spPr>
        <p:txBody>
          <a:bodyPr>
            <a:noAutofit/>
          </a:bodyPr>
          <a:lstStyle/>
          <a:p>
            <a:r>
              <a:rPr lang="ja-JP" altLang="en-US" sz="4000" dirty="0"/>
              <a:t>ディープニューラルネットワークへの攻撃手法</a:t>
            </a:r>
            <a:endParaRPr kumimoji="1" lang="en-US" altLang="ja-JP" sz="4000" dirty="0"/>
          </a:p>
          <a:p>
            <a:r>
              <a:rPr lang="ja-JP" altLang="en-US" sz="4000" dirty="0"/>
              <a:t>敵対的サンプルの作成</a:t>
            </a:r>
            <a:endParaRPr lang="en-US" altLang="ja-JP" sz="4000" dirty="0"/>
          </a:p>
          <a:p>
            <a:r>
              <a:rPr lang="ja-JP" altLang="en-US" sz="4000" dirty="0"/>
              <a:t>自由課題</a:t>
            </a:r>
            <a:endParaRPr lang="en-US" altLang="ja-JP" sz="4000" dirty="0"/>
          </a:p>
        </p:txBody>
      </p:sp>
    </p:spTree>
    <p:extLst>
      <p:ext uri="{BB962C8B-B14F-4D97-AF65-F5344CB8AC3E}">
        <p14:creationId xmlns:p14="http://schemas.microsoft.com/office/powerpoint/2010/main" val="947537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82477" y="615459"/>
            <a:ext cx="10018713" cy="1752599"/>
          </a:xfrm>
        </p:spPr>
        <p:txBody>
          <a:bodyPr/>
          <a:lstStyle/>
          <a:p>
            <a:r>
              <a:rPr lang="en-US" altLang="ja-JP" dirty="0"/>
              <a:t>CNN</a:t>
            </a:r>
            <a:r>
              <a:rPr lang="ja-JP" altLang="en-US" dirty="0"/>
              <a:t>の仕組み（学習）</a:t>
            </a:r>
            <a:endParaRPr kumimoji="1" lang="ja-JP" altLang="en-US" dirty="0"/>
          </a:p>
        </p:txBody>
      </p:sp>
      <p:pic>
        <p:nvPicPr>
          <p:cNvPr id="6" name="図 5">
            <a:extLst>
              <a:ext uri="{FF2B5EF4-FFF2-40B4-BE49-F238E27FC236}">
                <a16:creationId xmlns:a16="http://schemas.microsoft.com/office/drawing/2014/main" id="{F8DD2A4C-16BD-7646-A1AA-4B00A7CEAACC}"/>
              </a:ext>
            </a:extLst>
          </p:cNvPr>
          <p:cNvPicPr>
            <a:picLocks noChangeAspect="1"/>
          </p:cNvPicPr>
          <p:nvPr/>
        </p:nvPicPr>
        <p:blipFill>
          <a:blip r:embed="rId2"/>
          <a:stretch>
            <a:fillRect/>
          </a:stretch>
        </p:blipFill>
        <p:spPr>
          <a:xfrm>
            <a:off x="816533" y="2190750"/>
            <a:ext cx="11269785" cy="2667000"/>
          </a:xfrm>
          <a:prstGeom prst="rect">
            <a:avLst/>
          </a:prstGeom>
        </p:spPr>
      </p:pic>
      <p:sp>
        <p:nvSpPr>
          <p:cNvPr id="3" name="テキスト ボックス 2">
            <a:extLst>
              <a:ext uri="{FF2B5EF4-FFF2-40B4-BE49-F238E27FC236}">
                <a16:creationId xmlns:a16="http://schemas.microsoft.com/office/drawing/2014/main" id="{8219DE5B-8775-5E44-87F6-18C867AE96DF}"/>
              </a:ext>
            </a:extLst>
          </p:cNvPr>
          <p:cNvSpPr txBox="1"/>
          <p:nvPr/>
        </p:nvSpPr>
        <p:spPr>
          <a:xfrm>
            <a:off x="10125634" y="2539890"/>
            <a:ext cx="504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sp>
        <p:nvSpPr>
          <p:cNvPr id="5" name="テキスト ボックス 4">
            <a:extLst>
              <a:ext uri="{FF2B5EF4-FFF2-40B4-BE49-F238E27FC236}">
                <a16:creationId xmlns:a16="http://schemas.microsoft.com/office/drawing/2014/main" id="{29FD4561-ADE5-C64B-B187-BAF810A156D7}"/>
              </a:ext>
            </a:extLst>
          </p:cNvPr>
          <p:cNvSpPr txBox="1"/>
          <p:nvPr/>
        </p:nvSpPr>
        <p:spPr>
          <a:xfrm flipV="1">
            <a:off x="10074834" y="4234041"/>
            <a:ext cx="540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sp>
        <p:nvSpPr>
          <p:cNvPr id="7" name="テキスト ボックス 6">
            <a:extLst>
              <a:ext uri="{FF2B5EF4-FFF2-40B4-BE49-F238E27FC236}">
                <a16:creationId xmlns:a16="http://schemas.microsoft.com/office/drawing/2014/main" id="{11417FF5-4C79-A14E-AD8E-C3426E99EEDF}"/>
              </a:ext>
            </a:extLst>
          </p:cNvPr>
          <p:cNvSpPr txBox="1"/>
          <p:nvPr/>
        </p:nvSpPr>
        <p:spPr>
          <a:xfrm>
            <a:off x="10049434" y="3625375"/>
            <a:ext cx="576000" cy="432000"/>
          </a:xfrm>
          <a:prstGeom prst="rect">
            <a:avLst/>
          </a:prstGeom>
          <a:solidFill>
            <a:schemeClr val="bg1"/>
          </a:solidFill>
        </p:spPr>
        <p:txBody>
          <a:bodyPr wrap="square" rtlCol="0" anchor="ctr">
            <a:spAutoFit/>
          </a:bodyPr>
          <a:lstStyle/>
          <a:p>
            <a:pPr algn="ctr"/>
            <a:r>
              <a:rPr kumimoji="1" lang="en-US" altLang="ja-JP" sz="3200" dirty="0"/>
              <a:t>1</a:t>
            </a:r>
          </a:p>
        </p:txBody>
      </p:sp>
      <p:sp>
        <p:nvSpPr>
          <p:cNvPr id="8" name="テキスト ボックス 7">
            <a:extLst>
              <a:ext uri="{FF2B5EF4-FFF2-40B4-BE49-F238E27FC236}">
                <a16:creationId xmlns:a16="http://schemas.microsoft.com/office/drawing/2014/main" id="{7356C6F3-D8AC-CB4F-8B63-EA77A899AB2B}"/>
              </a:ext>
            </a:extLst>
          </p:cNvPr>
          <p:cNvSpPr txBox="1"/>
          <p:nvPr/>
        </p:nvSpPr>
        <p:spPr>
          <a:xfrm>
            <a:off x="10049434" y="3073290"/>
            <a:ext cx="648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pic>
        <p:nvPicPr>
          <p:cNvPr id="9" name="図 8">
            <a:extLst>
              <a:ext uri="{FF2B5EF4-FFF2-40B4-BE49-F238E27FC236}">
                <a16:creationId xmlns:a16="http://schemas.microsoft.com/office/drawing/2014/main" id="{48A62DC4-E86E-1F46-A479-F2B6918C22D8}"/>
              </a:ext>
            </a:extLst>
          </p:cNvPr>
          <p:cNvPicPr>
            <a:picLocks noChangeAspect="1"/>
          </p:cNvPicPr>
          <p:nvPr/>
        </p:nvPicPr>
        <p:blipFill rotWithShape="1">
          <a:blip r:embed="rId2"/>
          <a:srcRect l="-5" r="10869"/>
          <a:stretch/>
        </p:blipFill>
        <p:spPr>
          <a:xfrm>
            <a:off x="-201338" y="2190750"/>
            <a:ext cx="10044000" cy="2667000"/>
          </a:xfrm>
          <a:prstGeom prst="rect">
            <a:avLst/>
          </a:prstGeom>
        </p:spPr>
      </p:pic>
      <p:sp>
        <p:nvSpPr>
          <p:cNvPr id="4" name="テキスト ボックス 3">
            <a:extLst>
              <a:ext uri="{FF2B5EF4-FFF2-40B4-BE49-F238E27FC236}">
                <a16:creationId xmlns:a16="http://schemas.microsoft.com/office/drawing/2014/main" id="{0F9B9724-706D-9443-AC21-40940AA43F5B}"/>
              </a:ext>
            </a:extLst>
          </p:cNvPr>
          <p:cNvSpPr txBox="1"/>
          <p:nvPr/>
        </p:nvSpPr>
        <p:spPr>
          <a:xfrm>
            <a:off x="2331242" y="5367224"/>
            <a:ext cx="2646878" cy="584775"/>
          </a:xfrm>
          <a:prstGeom prst="rect">
            <a:avLst/>
          </a:prstGeom>
          <a:noFill/>
        </p:spPr>
        <p:txBody>
          <a:bodyPr wrap="none" rtlCol="0">
            <a:spAutoFit/>
          </a:bodyPr>
          <a:lstStyle/>
          <a:p>
            <a:r>
              <a:rPr kumimoji="1" lang="ja-JP" altLang="en-US" sz="3200" dirty="0"/>
              <a:t>ウエイト更新</a:t>
            </a:r>
          </a:p>
        </p:txBody>
      </p:sp>
      <p:sp>
        <p:nvSpPr>
          <p:cNvPr id="10" name="下矢印 9">
            <a:extLst>
              <a:ext uri="{FF2B5EF4-FFF2-40B4-BE49-F238E27FC236}">
                <a16:creationId xmlns:a16="http://schemas.microsoft.com/office/drawing/2014/main" id="{984FF5D5-D07A-8142-8B81-0FB0165DC165}"/>
              </a:ext>
            </a:extLst>
          </p:cNvPr>
          <p:cNvSpPr/>
          <p:nvPr/>
        </p:nvSpPr>
        <p:spPr>
          <a:xfrm>
            <a:off x="9117108" y="4884644"/>
            <a:ext cx="1477792" cy="57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503D54B-5EDC-324F-9EB2-0FFCDAB9EEA0}"/>
              </a:ext>
            </a:extLst>
          </p:cNvPr>
          <p:cNvSpPr txBox="1"/>
          <p:nvPr/>
        </p:nvSpPr>
        <p:spPr>
          <a:xfrm>
            <a:off x="8939194" y="5686508"/>
            <a:ext cx="2013693" cy="584775"/>
          </a:xfrm>
          <a:prstGeom prst="rect">
            <a:avLst/>
          </a:prstGeom>
          <a:noFill/>
        </p:spPr>
        <p:txBody>
          <a:bodyPr wrap="none" rtlCol="0">
            <a:spAutoFit/>
          </a:bodyPr>
          <a:lstStyle/>
          <a:p>
            <a:r>
              <a:rPr kumimoji="1" lang="en-US" altLang="ja-JP" sz="3200" dirty="0"/>
              <a:t>Loss(</a:t>
            </a:r>
            <a:r>
              <a:rPr kumimoji="1" lang="ja-JP" altLang="en-US" sz="3200" dirty="0"/>
              <a:t>損失</a:t>
            </a:r>
            <a:r>
              <a:rPr kumimoji="1" lang="en-US" altLang="ja-JP" sz="3200" dirty="0"/>
              <a:t>)</a:t>
            </a:r>
            <a:endParaRPr kumimoji="1" lang="ja-JP" altLang="en-US" sz="3200" dirty="0"/>
          </a:p>
        </p:txBody>
      </p:sp>
      <p:sp>
        <p:nvSpPr>
          <p:cNvPr id="15" name="屈折矢印 14">
            <a:extLst>
              <a:ext uri="{FF2B5EF4-FFF2-40B4-BE49-F238E27FC236}">
                <a16:creationId xmlns:a16="http://schemas.microsoft.com/office/drawing/2014/main" id="{84DD51A7-C005-6C45-B65A-BD4119AEE8C5}"/>
              </a:ext>
            </a:extLst>
          </p:cNvPr>
          <p:cNvSpPr/>
          <p:nvPr/>
        </p:nvSpPr>
        <p:spPr>
          <a:xfrm rot="10800000" flipV="1">
            <a:off x="4943475" y="5019113"/>
            <a:ext cx="3474383" cy="112114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240EFBA-BF3F-9A4E-BAE3-3AE3F820735A}"/>
              </a:ext>
            </a:extLst>
          </p:cNvPr>
          <p:cNvSpPr txBox="1"/>
          <p:nvPr/>
        </p:nvSpPr>
        <p:spPr>
          <a:xfrm>
            <a:off x="10013576" y="1631575"/>
            <a:ext cx="2220480" cy="584775"/>
          </a:xfrm>
          <a:prstGeom prst="rect">
            <a:avLst/>
          </a:prstGeom>
          <a:noFill/>
        </p:spPr>
        <p:txBody>
          <a:bodyPr wrap="none" rtlCol="0">
            <a:spAutoFit/>
          </a:bodyPr>
          <a:lstStyle/>
          <a:p>
            <a:r>
              <a:rPr kumimoji="1" lang="ja-JP" altLang="en-US" sz="3200" dirty="0"/>
              <a:t>教師データ</a:t>
            </a:r>
          </a:p>
        </p:txBody>
      </p:sp>
      <p:sp>
        <p:nvSpPr>
          <p:cNvPr id="17" name="テキスト ボックス 16">
            <a:extLst>
              <a:ext uri="{FF2B5EF4-FFF2-40B4-BE49-F238E27FC236}">
                <a16:creationId xmlns:a16="http://schemas.microsoft.com/office/drawing/2014/main" id="{F8A9BC90-E5EB-AE4C-B5D4-110EDEBBE3EF}"/>
              </a:ext>
            </a:extLst>
          </p:cNvPr>
          <p:cNvSpPr txBox="1"/>
          <p:nvPr/>
        </p:nvSpPr>
        <p:spPr>
          <a:xfrm>
            <a:off x="137767" y="1477449"/>
            <a:ext cx="2236510" cy="584775"/>
          </a:xfrm>
          <a:prstGeom prst="rect">
            <a:avLst/>
          </a:prstGeom>
          <a:noFill/>
        </p:spPr>
        <p:txBody>
          <a:bodyPr wrap="none" rtlCol="0">
            <a:spAutoFit/>
          </a:bodyPr>
          <a:lstStyle/>
          <a:p>
            <a:r>
              <a:rPr kumimoji="1" lang="ja-JP" altLang="en-US" sz="3200" dirty="0"/>
              <a:t>訓練用画像</a:t>
            </a:r>
          </a:p>
        </p:txBody>
      </p:sp>
    </p:spTree>
    <p:extLst>
      <p:ext uri="{BB962C8B-B14F-4D97-AF65-F5344CB8AC3E}">
        <p14:creationId xmlns:p14="http://schemas.microsoft.com/office/powerpoint/2010/main" val="1085743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6643" y="615459"/>
            <a:ext cx="10018713" cy="1752599"/>
          </a:xfrm>
        </p:spPr>
        <p:txBody>
          <a:bodyPr/>
          <a:lstStyle/>
          <a:p>
            <a:r>
              <a:rPr lang="en-US" altLang="ja-JP" dirty="0"/>
              <a:t>CNN</a:t>
            </a:r>
            <a:r>
              <a:rPr lang="ja-JP" altLang="en-US" dirty="0"/>
              <a:t>の仕組み（予測）</a:t>
            </a:r>
            <a:endParaRPr kumimoji="1" lang="ja-JP" altLang="en-US" dirty="0"/>
          </a:p>
        </p:txBody>
      </p:sp>
      <p:pic>
        <p:nvPicPr>
          <p:cNvPr id="9" name="図 8">
            <a:extLst>
              <a:ext uri="{FF2B5EF4-FFF2-40B4-BE49-F238E27FC236}">
                <a16:creationId xmlns:a16="http://schemas.microsoft.com/office/drawing/2014/main" id="{144678D9-5E3A-B344-9B39-7CCEB7DFBD93}"/>
              </a:ext>
            </a:extLst>
          </p:cNvPr>
          <p:cNvPicPr>
            <a:picLocks noChangeAspect="1"/>
          </p:cNvPicPr>
          <p:nvPr/>
        </p:nvPicPr>
        <p:blipFill>
          <a:blip r:embed="rId2"/>
          <a:stretch>
            <a:fillRect/>
          </a:stretch>
        </p:blipFill>
        <p:spPr>
          <a:xfrm>
            <a:off x="680169" y="2459693"/>
            <a:ext cx="11269785" cy="2667000"/>
          </a:xfrm>
          <a:prstGeom prst="rect">
            <a:avLst/>
          </a:prstGeom>
        </p:spPr>
      </p:pic>
      <p:sp>
        <p:nvSpPr>
          <p:cNvPr id="10" name="テキスト ボックス 9">
            <a:extLst>
              <a:ext uri="{FF2B5EF4-FFF2-40B4-BE49-F238E27FC236}">
                <a16:creationId xmlns:a16="http://schemas.microsoft.com/office/drawing/2014/main" id="{8A3BBB64-5810-3242-9379-45158CC0B94C}"/>
              </a:ext>
            </a:extLst>
          </p:cNvPr>
          <p:cNvSpPr txBox="1"/>
          <p:nvPr/>
        </p:nvSpPr>
        <p:spPr>
          <a:xfrm>
            <a:off x="9989270" y="2808833"/>
            <a:ext cx="504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sp>
        <p:nvSpPr>
          <p:cNvPr id="11" name="テキスト ボックス 10">
            <a:extLst>
              <a:ext uri="{FF2B5EF4-FFF2-40B4-BE49-F238E27FC236}">
                <a16:creationId xmlns:a16="http://schemas.microsoft.com/office/drawing/2014/main" id="{6D75C309-5A9D-6D4A-B63F-99B88944B7D6}"/>
              </a:ext>
            </a:extLst>
          </p:cNvPr>
          <p:cNvSpPr txBox="1"/>
          <p:nvPr/>
        </p:nvSpPr>
        <p:spPr>
          <a:xfrm rot="10800000" flipV="1">
            <a:off x="9884682" y="4492035"/>
            <a:ext cx="640812" cy="400110"/>
          </a:xfrm>
          <a:prstGeom prst="rect">
            <a:avLst/>
          </a:prstGeom>
          <a:solidFill>
            <a:schemeClr val="bg1"/>
          </a:solidFill>
        </p:spPr>
        <p:txBody>
          <a:bodyPr wrap="square" rtlCol="0" anchor="ctr">
            <a:spAutoFit/>
          </a:bodyPr>
          <a:lstStyle/>
          <a:p>
            <a:pPr algn="ctr"/>
            <a:r>
              <a:rPr kumimoji="1" lang="en-US" altLang="ja-JP" sz="2000" dirty="0"/>
              <a:t>10%</a:t>
            </a:r>
            <a:endParaRPr kumimoji="1" lang="ja-JP" altLang="en-US" sz="2000" dirty="0"/>
          </a:p>
        </p:txBody>
      </p:sp>
      <p:sp>
        <p:nvSpPr>
          <p:cNvPr id="12" name="テキスト ボックス 11">
            <a:extLst>
              <a:ext uri="{FF2B5EF4-FFF2-40B4-BE49-F238E27FC236}">
                <a16:creationId xmlns:a16="http://schemas.microsoft.com/office/drawing/2014/main" id="{5D3DB5B5-7516-334C-B376-9A1BB65AEEA1}"/>
              </a:ext>
            </a:extLst>
          </p:cNvPr>
          <p:cNvSpPr txBox="1"/>
          <p:nvPr/>
        </p:nvSpPr>
        <p:spPr>
          <a:xfrm>
            <a:off x="9859282" y="3897008"/>
            <a:ext cx="756000" cy="461665"/>
          </a:xfrm>
          <a:prstGeom prst="rect">
            <a:avLst/>
          </a:prstGeom>
          <a:solidFill>
            <a:schemeClr val="bg1"/>
          </a:solidFill>
        </p:spPr>
        <p:txBody>
          <a:bodyPr wrap="square" rtlCol="0" anchor="ctr">
            <a:spAutoFit/>
          </a:bodyPr>
          <a:lstStyle/>
          <a:p>
            <a:pPr algn="ctr"/>
            <a:r>
              <a:rPr kumimoji="1" lang="en-US" altLang="ja-JP" sz="2400" dirty="0">
                <a:solidFill>
                  <a:srgbClr val="FF0000"/>
                </a:solidFill>
              </a:rPr>
              <a:t>90%</a:t>
            </a:r>
          </a:p>
        </p:txBody>
      </p:sp>
      <p:sp>
        <p:nvSpPr>
          <p:cNvPr id="13" name="テキスト ボックス 12">
            <a:extLst>
              <a:ext uri="{FF2B5EF4-FFF2-40B4-BE49-F238E27FC236}">
                <a16:creationId xmlns:a16="http://schemas.microsoft.com/office/drawing/2014/main" id="{7918F98C-D328-9E4A-8870-1A7C1F8569FD}"/>
              </a:ext>
            </a:extLst>
          </p:cNvPr>
          <p:cNvSpPr txBox="1"/>
          <p:nvPr/>
        </p:nvSpPr>
        <p:spPr>
          <a:xfrm>
            <a:off x="9859282" y="3342233"/>
            <a:ext cx="720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spTree>
    <p:extLst>
      <p:ext uri="{BB962C8B-B14F-4D97-AF65-F5344CB8AC3E}">
        <p14:creationId xmlns:p14="http://schemas.microsoft.com/office/powerpoint/2010/main" val="3156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1665" y="665887"/>
            <a:ext cx="10824002" cy="1752599"/>
          </a:xfrm>
        </p:spPr>
        <p:txBody>
          <a:bodyPr/>
          <a:lstStyle/>
          <a:p>
            <a:r>
              <a:rPr lang="en-US" altLang="ja-JP" dirty="0"/>
              <a:t>training Data Poisoning</a:t>
            </a:r>
            <a:endParaRPr kumimoji="1" lang="ja-JP" altLang="en-US" dirty="0"/>
          </a:p>
        </p:txBody>
      </p:sp>
      <p:sp>
        <p:nvSpPr>
          <p:cNvPr id="3" name="コンテンツ プレースホルダー 2"/>
          <p:cNvSpPr>
            <a:spLocks noGrp="1"/>
          </p:cNvSpPr>
          <p:nvPr>
            <p:ph idx="1"/>
          </p:nvPr>
        </p:nvSpPr>
        <p:spPr>
          <a:xfrm>
            <a:off x="1484309" y="2703635"/>
            <a:ext cx="10018713" cy="2668465"/>
          </a:xfrm>
        </p:spPr>
        <p:txBody>
          <a:bodyPr>
            <a:noAutofit/>
          </a:bodyPr>
          <a:lstStyle/>
          <a:p>
            <a:r>
              <a:rPr lang="ja-JP" altLang="en-US" sz="3600" dirty="0">
                <a:solidFill>
                  <a:srgbClr val="FF0000"/>
                </a:solidFill>
              </a:rPr>
              <a:t>間違ったタグ</a:t>
            </a:r>
            <a:r>
              <a:rPr lang="ja-JP" altLang="en-US" sz="3600" dirty="0"/>
              <a:t>がついたデータを訓練データに与える</a:t>
            </a:r>
            <a:endParaRPr lang="en-US" altLang="ja-JP" sz="3600" dirty="0"/>
          </a:p>
          <a:p>
            <a:r>
              <a:rPr lang="ja-JP" altLang="en-US" sz="3600" dirty="0"/>
              <a:t>訓練用画像に</a:t>
            </a:r>
            <a:r>
              <a:rPr lang="ja-JP" altLang="en-US" sz="3600" dirty="0">
                <a:solidFill>
                  <a:srgbClr val="FF0000"/>
                </a:solidFill>
              </a:rPr>
              <a:t>ノイズ</a:t>
            </a:r>
            <a:r>
              <a:rPr lang="ja-JP" altLang="en-US" sz="3600" dirty="0"/>
              <a:t>を加える</a:t>
            </a:r>
            <a:endParaRPr kumimoji="1" lang="en-US" altLang="ja-JP" sz="3600" dirty="0"/>
          </a:p>
        </p:txBody>
      </p:sp>
    </p:spTree>
    <p:extLst>
      <p:ext uri="{BB962C8B-B14F-4D97-AF65-F5344CB8AC3E}">
        <p14:creationId xmlns:p14="http://schemas.microsoft.com/office/powerpoint/2010/main" val="156854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82477" y="615459"/>
            <a:ext cx="10018713" cy="1752599"/>
          </a:xfrm>
        </p:spPr>
        <p:txBody>
          <a:bodyPr/>
          <a:lstStyle/>
          <a:p>
            <a:r>
              <a:rPr lang="en-US" altLang="ja-JP" dirty="0"/>
              <a:t>training Data Poisoning</a:t>
            </a:r>
            <a:endParaRPr kumimoji="1" lang="ja-JP" altLang="en-US" dirty="0"/>
          </a:p>
        </p:txBody>
      </p:sp>
      <p:pic>
        <p:nvPicPr>
          <p:cNvPr id="6" name="図 5">
            <a:extLst>
              <a:ext uri="{FF2B5EF4-FFF2-40B4-BE49-F238E27FC236}">
                <a16:creationId xmlns:a16="http://schemas.microsoft.com/office/drawing/2014/main" id="{F8DD2A4C-16BD-7646-A1AA-4B00A7CEAACC}"/>
              </a:ext>
            </a:extLst>
          </p:cNvPr>
          <p:cNvPicPr>
            <a:picLocks noChangeAspect="1"/>
          </p:cNvPicPr>
          <p:nvPr/>
        </p:nvPicPr>
        <p:blipFill>
          <a:blip r:embed="rId2"/>
          <a:stretch>
            <a:fillRect/>
          </a:stretch>
        </p:blipFill>
        <p:spPr>
          <a:xfrm>
            <a:off x="816533" y="2190750"/>
            <a:ext cx="11269785" cy="2667000"/>
          </a:xfrm>
          <a:prstGeom prst="rect">
            <a:avLst/>
          </a:prstGeom>
        </p:spPr>
      </p:pic>
      <p:sp>
        <p:nvSpPr>
          <p:cNvPr id="3" name="テキスト ボックス 2">
            <a:extLst>
              <a:ext uri="{FF2B5EF4-FFF2-40B4-BE49-F238E27FC236}">
                <a16:creationId xmlns:a16="http://schemas.microsoft.com/office/drawing/2014/main" id="{8219DE5B-8775-5E44-87F6-18C867AE96DF}"/>
              </a:ext>
            </a:extLst>
          </p:cNvPr>
          <p:cNvSpPr txBox="1"/>
          <p:nvPr/>
        </p:nvSpPr>
        <p:spPr>
          <a:xfrm>
            <a:off x="10098740" y="2494692"/>
            <a:ext cx="504000" cy="432000"/>
          </a:xfrm>
          <a:prstGeom prst="rect">
            <a:avLst/>
          </a:prstGeom>
          <a:solidFill>
            <a:schemeClr val="bg1"/>
          </a:solidFill>
        </p:spPr>
        <p:txBody>
          <a:bodyPr wrap="square" rtlCol="0" anchor="ctr">
            <a:spAutoFit/>
          </a:bodyPr>
          <a:lstStyle/>
          <a:p>
            <a:pPr algn="ctr"/>
            <a:r>
              <a:rPr kumimoji="1" lang="en-US" altLang="ja-JP" sz="3200" dirty="0">
                <a:solidFill>
                  <a:schemeClr val="accent4"/>
                </a:solidFill>
              </a:rPr>
              <a:t>1</a:t>
            </a:r>
            <a:endParaRPr kumimoji="1" lang="ja-JP" altLang="en-US" sz="3200" dirty="0">
              <a:solidFill>
                <a:schemeClr val="accent4"/>
              </a:solidFill>
            </a:endParaRPr>
          </a:p>
        </p:txBody>
      </p:sp>
      <p:sp>
        <p:nvSpPr>
          <p:cNvPr id="5" name="テキスト ボックス 4">
            <a:extLst>
              <a:ext uri="{FF2B5EF4-FFF2-40B4-BE49-F238E27FC236}">
                <a16:creationId xmlns:a16="http://schemas.microsoft.com/office/drawing/2014/main" id="{29FD4561-ADE5-C64B-B187-BAF810A156D7}"/>
              </a:ext>
            </a:extLst>
          </p:cNvPr>
          <p:cNvSpPr txBox="1"/>
          <p:nvPr/>
        </p:nvSpPr>
        <p:spPr>
          <a:xfrm flipV="1">
            <a:off x="10074834" y="4234041"/>
            <a:ext cx="540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sp>
        <p:nvSpPr>
          <p:cNvPr id="7" name="テキスト ボックス 6">
            <a:extLst>
              <a:ext uri="{FF2B5EF4-FFF2-40B4-BE49-F238E27FC236}">
                <a16:creationId xmlns:a16="http://schemas.microsoft.com/office/drawing/2014/main" id="{11417FF5-4C79-A14E-AD8E-C3426E99EEDF}"/>
              </a:ext>
            </a:extLst>
          </p:cNvPr>
          <p:cNvSpPr txBox="1"/>
          <p:nvPr/>
        </p:nvSpPr>
        <p:spPr>
          <a:xfrm>
            <a:off x="10076328" y="3629671"/>
            <a:ext cx="576000" cy="432000"/>
          </a:xfrm>
          <a:prstGeom prst="rect">
            <a:avLst/>
          </a:prstGeom>
          <a:solidFill>
            <a:schemeClr val="bg1"/>
          </a:solidFill>
        </p:spPr>
        <p:txBody>
          <a:bodyPr wrap="square" rtlCol="0" anchor="ctr">
            <a:spAutoFit/>
          </a:bodyPr>
          <a:lstStyle/>
          <a:p>
            <a:pPr algn="ctr"/>
            <a:r>
              <a:rPr kumimoji="1" lang="en-US" altLang="ja-JP" sz="3200" dirty="0"/>
              <a:t>0</a:t>
            </a:r>
          </a:p>
        </p:txBody>
      </p:sp>
      <p:sp>
        <p:nvSpPr>
          <p:cNvPr id="8" name="テキスト ボックス 7">
            <a:extLst>
              <a:ext uri="{FF2B5EF4-FFF2-40B4-BE49-F238E27FC236}">
                <a16:creationId xmlns:a16="http://schemas.microsoft.com/office/drawing/2014/main" id="{7356C6F3-D8AC-CB4F-8B63-EA77A899AB2B}"/>
              </a:ext>
            </a:extLst>
          </p:cNvPr>
          <p:cNvSpPr txBox="1"/>
          <p:nvPr/>
        </p:nvSpPr>
        <p:spPr>
          <a:xfrm>
            <a:off x="10049434" y="3073290"/>
            <a:ext cx="648000" cy="432000"/>
          </a:xfrm>
          <a:prstGeom prst="rect">
            <a:avLst/>
          </a:prstGeom>
          <a:solidFill>
            <a:schemeClr val="bg1"/>
          </a:solidFill>
        </p:spPr>
        <p:txBody>
          <a:bodyPr wrap="square" rtlCol="0" anchor="ctr">
            <a:spAutoFit/>
          </a:bodyPr>
          <a:lstStyle/>
          <a:p>
            <a:pPr algn="ctr"/>
            <a:r>
              <a:rPr kumimoji="1" lang="en-US" altLang="ja-JP" sz="3200" dirty="0"/>
              <a:t>0</a:t>
            </a:r>
            <a:endParaRPr kumimoji="1" lang="ja-JP" altLang="en-US" sz="3200" dirty="0"/>
          </a:p>
        </p:txBody>
      </p:sp>
      <p:pic>
        <p:nvPicPr>
          <p:cNvPr id="9" name="図 8">
            <a:extLst>
              <a:ext uri="{FF2B5EF4-FFF2-40B4-BE49-F238E27FC236}">
                <a16:creationId xmlns:a16="http://schemas.microsoft.com/office/drawing/2014/main" id="{48A62DC4-E86E-1F46-A479-F2B6918C22D8}"/>
              </a:ext>
            </a:extLst>
          </p:cNvPr>
          <p:cNvPicPr>
            <a:picLocks noChangeAspect="1"/>
          </p:cNvPicPr>
          <p:nvPr/>
        </p:nvPicPr>
        <p:blipFill rotWithShape="1">
          <a:blip r:embed="rId2"/>
          <a:srcRect l="-5" r="10869"/>
          <a:stretch/>
        </p:blipFill>
        <p:spPr>
          <a:xfrm>
            <a:off x="-201338" y="2190750"/>
            <a:ext cx="10044000" cy="2667000"/>
          </a:xfrm>
          <a:prstGeom prst="rect">
            <a:avLst/>
          </a:prstGeom>
        </p:spPr>
      </p:pic>
      <p:sp>
        <p:nvSpPr>
          <p:cNvPr id="4" name="テキスト ボックス 3">
            <a:extLst>
              <a:ext uri="{FF2B5EF4-FFF2-40B4-BE49-F238E27FC236}">
                <a16:creationId xmlns:a16="http://schemas.microsoft.com/office/drawing/2014/main" id="{0F9B9724-706D-9443-AC21-40940AA43F5B}"/>
              </a:ext>
            </a:extLst>
          </p:cNvPr>
          <p:cNvSpPr txBox="1"/>
          <p:nvPr/>
        </p:nvSpPr>
        <p:spPr>
          <a:xfrm>
            <a:off x="2331242" y="5367224"/>
            <a:ext cx="2646878" cy="584775"/>
          </a:xfrm>
          <a:prstGeom prst="rect">
            <a:avLst/>
          </a:prstGeom>
          <a:noFill/>
        </p:spPr>
        <p:txBody>
          <a:bodyPr wrap="none" rtlCol="0">
            <a:spAutoFit/>
          </a:bodyPr>
          <a:lstStyle/>
          <a:p>
            <a:r>
              <a:rPr kumimoji="1" lang="ja-JP" altLang="en-US" sz="3200" dirty="0"/>
              <a:t>ウエイト更新</a:t>
            </a:r>
          </a:p>
        </p:txBody>
      </p:sp>
      <p:sp>
        <p:nvSpPr>
          <p:cNvPr id="10" name="下矢印 9">
            <a:extLst>
              <a:ext uri="{FF2B5EF4-FFF2-40B4-BE49-F238E27FC236}">
                <a16:creationId xmlns:a16="http://schemas.microsoft.com/office/drawing/2014/main" id="{984FF5D5-D07A-8142-8B81-0FB0165DC165}"/>
              </a:ext>
            </a:extLst>
          </p:cNvPr>
          <p:cNvSpPr/>
          <p:nvPr/>
        </p:nvSpPr>
        <p:spPr>
          <a:xfrm>
            <a:off x="9117108" y="4884644"/>
            <a:ext cx="1477792" cy="57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503D54B-5EDC-324F-9EB2-0FFCDAB9EEA0}"/>
              </a:ext>
            </a:extLst>
          </p:cNvPr>
          <p:cNvSpPr txBox="1"/>
          <p:nvPr/>
        </p:nvSpPr>
        <p:spPr>
          <a:xfrm>
            <a:off x="8939194" y="5686508"/>
            <a:ext cx="2013693" cy="584775"/>
          </a:xfrm>
          <a:prstGeom prst="rect">
            <a:avLst/>
          </a:prstGeom>
          <a:noFill/>
        </p:spPr>
        <p:txBody>
          <a:bodyPr wrap="none" rtlCol="0">
            <a:spAutoFit/>
          </a:bodyPr>
          <a:lstStyle/>
          <a:p>
            <a:r>
              <a:rPr kumimoji="1" lang="en-US" altLang="ja-JP" sz="3200" dirty="0"/>
              <a:t>Loss(</a:t>
            </a:r>
            <a:r>
              <a:rPr kumimoji="1" lang="ja-JP" altLang="en-US" sz="3200" dirty="0"/>
              <a:t>損失</a:t>
            </a:r>
            <a:r>
              <a:rPr kumimoji="1" lang="en-US" altLang="ja-JP" sz="3200" dirty="0"/>
              <a:t>)</a:t>
            </a:r>
            <a:endParaRPr kumimoji="1" lang="ja-JP" altLang="en-US" sz="3200" dirty="0"/>
          </a:p>
        </p:txBody>
      </p:sp>
      <p:sp>
        <p:nvSpPr>
          <p:cNvPr id="15" name="屈折矢印 14">
            <a:extLst>
              <a:ext uri="{FF2B5EF4-FFF2-40B4-BE49-F238E27FC236}">
                <a16:creationId xmlns:a16="http://schemas.microsoft.com/office/drawing/2014/main" id="{84DD51A7-C005-6C45-B65A-BD4119AEE8C5}"/>
              </a:ext>
            </a:extLst>
          </p:cNvPr>
          <p:cNvSpPr/>
          <p:nvPr/>
        </p:nvSpPr>
        <p:spPr>
          <a:xfrm rot="10800000" flipV="1">
            <a:off x="4943475" y="5019113"/>
            <a:ext cx="3474383" cy="112114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240EFBA-BF3F-9A4E-BAE3-3AE3F820735A}"/>
              </a:ext>
            </a:extLst>
          </p:cNvPr>
          <p:cNvSpPr txBox="1"/>
          <p:nvPr/>
        </p:nvSpPr>
        <p:spPr>
          <a:xfrm>
            <a:off x="10013576" y="1604681"/>
            <a:ext cx="2220480" cy="584775"/>
          </a:xfrm>
          <a:prstGeom prst="rect">
            <a:avLst/>
          </a:prstGeom>
          <a:noFill/>
        </p:spPr>
        <p:txBody>
          <a:bodyPr wrap="none" rtlCol="0">
            <a:spAutoFit/>
          </a:bodyPr>
          <a:lstStyle/>
          <a:p>
            <a:r>
              <a:rPr kumimoji="1" lang="ja-JP" altLang="en-US" sz="3200" dirty="0"/>
              <a:t>教師データ</a:t>
            </a:r>
          </a:p>
        </p:txBody>
      </p:sp>
      <p:sp>
        <p:nvSpPr>
          <p:cNvPr id="17" name="乗算記号 16">
            <a:extLst>
              <a:ext uri="{FF2B5EF4-FFF2-40B4-BE49-F238E27FC236}">
                <a16:creationId xmlns:a16="http://schemas.microsoft.com/office/drawing/2014/main" id="{7FC9B609-9CD5-2849-9369-A058F65AB323}"/>
              </a:ext>
            </a:extLst>
          </p:cNvPr>
          <p:cNvSpPr/>
          <p:nvPr/>
        </p:nvSpPr>
        <p:spPr>
          <a:xfrm>
            <a:off x="3555836" y="2494692"/>
            <a:ext cx="1048872" cy="1192055"/>
          </a:xfrm>
          <a:prstGeom prst="mathMultiply">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FDC07593-41F6-FF47-AF50-FD0F2BFE21E1}"/>
              </a:ext>
            </a:extLst>
          </p:cNvPr>
          <p:cNvPicPr>
            <a:picLocks noChangeAspect="1"/>
          </p:cNvPicPr>
          <p:nvPr/>
        </p:nvPicPr>
        <p:blipFill>
          <a:blip r:embed="rId3"/>
          <a:stretch>
            <a:fillRect/>
          </a:stretch>
        </p:blipFill>
        <p:spPr>
          <a:xfrm>
            <a:off x="11469010" y="2206289"/>
            <a:ext cx="713638" cy="961429"/>
          </a:xfrm>
          <a:prstGeom prst="rect">
            <a:avLst/>
          </a:prstGeom>
        </p:spPr>
      </p:pic>
      <p:pic>
        <p:nvPicPr>
          <p:cNvPr id="18" name="図 17">
            <a:extLst>
              <a:ext uri="{FF2B5EF4-FFF2-40B4-BE49-F238E27FC236}">
                <a16:creationId xmlns:a16="http://schemas.microsoft.com/office/drawing/2014/main" id="{9C978873-61C2-2540-A053-B86B4A7F8192}"/>
              </a:ext>
            </a:extLst>
          </p:cNvPr>
          <p:cNvPicPr>
            <a:picLocks noChangeAspect="1"/>
          </p:cNvPicPr>
          <p:nvPr/>
        </p:nvPicPr>
        <p:blipFill>
          <a:blip r:embed="rId3"/>
          <a:stretch>
            <a:fillRect/>
          </a:stretch>
        </p:blipFill>
        <p:spPr>
          <a:xfrm>
            <a:off x="1142235" y="2389164"/>
            <a:ext cx="713638" cy="961429"/>
          </a:xfrm>
          <a:prstGeom prst="rect">
            <a:avLst/>
          </a:prstGeom>
        </p:spPr>
      </p:pic>
      <p:sp>
        <p:nvSpPr>
          <p:cNvPr id="19" name="テキスト ボックス 18">
            <a:extLst>
              <a:ext uri="{FF2B5EF4-FFF2-40B4-BE49-F238E27FC236}">
                <a16:creationId xmlns:a16="http://schemas.microsoft.com/office/drawing/2014/main" id="{5AB0118A-F1A9-B142-B1A5-1D8FC956799C}"/>
              </a:ext>
            </a:extLst>
          </p:cNvPr>
          <p:cNvSpPr txBox="1"/>
          <p:nvPr/>
        </p:nvSpPr>
        <p:spPr>
          <a:xfrm>
            <a:off x="137767" y="1477449"/>
            <a:ext cx="2236510" cy="584775"/>
          </a:xfrm>
          <a:prstGeom prst="rect">
            <a:avLst/>
          </a:prstGeom>
          <a:noFill/>
        </p:spPr>
        <p:txBody>
          <a:bodyPr wrap="none" rtlCol="0">
            <a:spAutoFit/>
          </a:bodyPr>
          <a:lstStyle/>
          <a:p>
            <a:r>
              <a:rPr kumimoji="1" lang="ja-JP" altLang="en-US" sz="3200" dirty="0"/>
              <a:t>訓練用画像</a:t>
            </a:r>
          </a:p>
        </p:txBody>
      </p:sp>
    </p:spTree>
    <p:extLst>
      <p:ext uri="{BB962C8B-B14F-4D97-AF65-F5344CB8AC3E}">
        <p14:creationId xmlns:p14="http://schemas.microsoft.com/office/powerpoint/2010/main" val="277270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1665" y="665887"/>
            <a:ext cx="10824002" cy="1752599"/>
          </a:xfrm>
        </p:spPr>
        <p:txBody>
          <a:bodyPr/>
          <a:lstStyle/>
          <a:p>
            <a:r>
              <a:rPr kumimoji="1" lang="ja-JP" altLang="en-US" dirty="0"/>
              <a:t>敵対的サンプル（</a:t>
            </a:r>
            <a:r>
              <a:rPr lang="en-US" altLang="ja-JP" dirty="0"/>
              <a:t>adversarial examples</a:t>
            </a:r>
            <a:r>
              <a:rPr kumimoji="1" lang="ja-JP" altLang="en-US" dirty="0"/>
              <a:t>）</a:t>
            </a:r>
          </a:p>
        </p:txBody>
      </p:sp>
      <p:sp>
        <p:nvSpPr>
          <p:cNvPr id="3" name="コンテンツ プレースホルダー 2"/>
          <p:cNvSpPr>
            <a:spLocks noGrp="1"/>
          </p:cNvSpPr>
          <p:nvPr>
            <p:ph idx="1"/>
          </p:nvPr>
        </p:nvSpPr>
        <p:spPr>
          <a:xfrm>
            <a:off x="1484309" y="2703635"/>
            <a:ext cx="10018713" cy="2668465"/>
          </a:xfrm>
        </p:spPr>
        <p:txBody>
          <a:bodyPr>
            <a:noAutofit/>
          </a:bodyPr>
          <a:lstStyle/>
          <a:p>
            <a:r>
              <a:rPr lang="ja-JP" altLang="en-US" sz="3600" dirty="0"/>
              <a:t>モデルに認識させる画像（エグザンプル）にある種の「ノイズ」を加えることで、画像の被写体を誤認識させる</a:t>
            </a:r>
            <a:endParaRPr kumimoji="1" lang="en-US" altLang="ja-JP" sz="3600" dirty="0"/>
          </a:p>
        </p:txBody>
      </p:sp>
    </p:spTree>
    <p:extLst>
      <p:ext uri="{BB962C8B-B14F-4D97-AF65-F5344CB8AC3E}">
        <p14:creationId xmlns:p14="http://schemas.microsoft.com/office/powerpoint/2010/main" val="13431063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視差</Template>
  <TotalTime>13124</TotalTime>
  <Words>1133</Words>
  <Application>Microsoft Macintosh PowerPoint</Application>
  <PresentationFormat>ワイド画面</PresentationFormat>
  <Paragraphs>198</Paragraphs>
  <Slides>38</Slides>
  <Notes>12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38</vt:i4>
      </vt:variant>
    </vt:vector>
  </HeadingPairs>
  <TitlesOfParts>
    <vt:vector size="44" baseType="lpstr">
      <vt:lpstr>HGｺﾞｼｯｸM</vt:lpstr>
      <vt:lpstr>Yu Gothic</vt:lpstr>
      <vt:lpstr>Arial</vt:lpstr>
      <vt:lpstr>Corbel</vt:lpstr>
      <vt:lpstr>Helvetica Neue</vt:lpstr>
      <vt:lpstr>視差</vt:lpstr>
      <vt:lpstr>ディープラニング入門 第１４回</vt:lpstr>
      <vt:lpstr>PowerPoint プレゼンテーション</vt:lpstr>
      <vt:lpstr>コピー＆ペースト用のテキスト</vt:lpstr>
      <vt:lpstr>今日の授業の内容</vt:lpstr>
      <vt:lpstr>CNNの仕組み（学習）</vt:lpstr>
      <vt:lpstr>CNNの仕組み（予測）</vt:lpstr>
      <vt:lpstr>training Data Poisoning</vt:lpstr>
      <vt:lpstr>training Data Poisoning</vt:lpstr>
      <vt:lpstr>敵対的サンプル（adversarial examples）</vt:lpstr>
      <vt:lpstr>敵対的サンプル（adversarial examples）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与えるノイズの特徴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自由課題</vt:lpstr>
      <vt:lpstr>クラス内コンペティションのURL</vt:lpstr>
      <vt:lpstr>クラス内コンペティション参加のURL</vt:lpstr>
      <vt:lpstr>提出ファイル作成用サンプルプログラム</vt:lpstr>
      <vt:lpstr>PowerPoint プレゼンテーション</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ディープラニング入門</dc:title>
  <dc:creator>中谷賢一</dc:creator>
  <cp:lastModifiedBy>中谷賢一</cp:lastModifiedBy>
  <cp:revision>282</cp:revision>
  <cp:lastPrinted>2017-10-05T09:13:05Z</cp:lastPrinted>
  <dcterms:created xsi:type="dcterms:W3CDTF">2017-09-26T07:21:28Z</dcterms:created>
  <dcterms:modified xsi:type="dcterms:W3CDTF">2018-01-31T03:38:25Z</dcterms:modified>
</cp:coreProperties>
</file>